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64" r:id="rId2"/>
    <p:sldId id="563" r:id="rId3"/>
    <p:sldId id="459" r:id="rId4"/>
    <p:sldId id="501" r:id="rId5"/>
    <p:sldId id="515" r:id="rId6"/>
    <p:sldId id="516" r:id="rId7"/>
    <p:sldId id="555" r:id="rId8"/>
    <p:sldId id="556" r:id="rId9"/>
    <p:sldId id="506" r:id="rId10"/>
    <p:sldId id="565" r:id="rId11"/>
    <p:sldId id="566" r:id="rId12"/>
    <p:sldId id="567"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7" autoAdjust="0"/>
    <p:restoredTop sz="91270" autoAdjust="0"/>
  </p:normalViewPr>
  <p:slideViewPr>
    <p:cSldViewPr>
      <p:cViewPr varScale="1">
        <p:scale>
          <a:sx n="186" d="100"/>
          <a:sy n="186" d="100"/>
        </p:scale>
        <p:origin x="216" y="72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8/24/17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313279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3822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dirty="0">
                <a:solidFill>
                  <a:schemeClr val="bg1"/>
                </a:solidFill>
                <a:latin typeface="Times New Roman" charset="0"/>
                <a:ea typeface="Times New Roman" charset="0"/>
                <a:cs typeface="Times New Roman" charset="0"/>
              </a:rPr>
              <a:t>19 </a:t>
            </a:r>
            <a:r>
              <a:rPr lang="en-AU" sz="2800" dirty="0">
                <a:solidFill>
                  <a:schemeClr val="bg1"/>
                </a:solidFill>
                <a:latin typeface="Times New Roman" charset="0"/>
                <a:ea typeface="Times New Roman" charset="0"/>
                <a:cs typeface="Times New Roman" charset="0"/>
              </a:rPr>
              <a:t>After this I heard what seemed to be the loud voice of a great multitude in heaven, crying out,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“Hallelujah!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Salvation and glory and power belong to our God,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406400" algn="l"/>
              </a:tabLs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2 </a:t>
            </a:r>
            <a:r>
              <a:rPr lang="en-AU" sz="2800" dirty="0">
                <a:solidFill>
                  <a:schemeClr val="bg1"/>
                </a:solidFill>
                <a:latin typeface="Times New Roman" charset="0"/>
                <a:ea typeface="Times New Roman" charset="0"/>
                <a:cs typeface="Times New Roman" charset="0"/>
              </a:rPr>
              <a:t>	for his judgments are true and just;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for he has judged the great prostitute </a:t>
            </a:r>
            <a:endParaRPr lang="en-GB" sz="2800" dirty="0">
              <a:solidFill>
                <a:schemeClr val="bg1"/>
              </a:solidFill>
              <a:latin typeface="Times New Roman" charset="0"/>
              <a:ea typeface="Times New Roman" charset="0"/>
              <a:cs typeface="Times New Roman" charset="0"/>
            </a:endParaRPr>
          </a:p>
          <a:p>
            <a:pPr marL="609600" indent="-203200">
              <a:spcAft>
                <a:spcPts val="0"/>
              </a:spcAft>
            </a:pPr>
            <a:r>
              <a:rPr lang="en-AU" sz="2800" dirty="0">
                <a:solidFill>
                  <a:schemeClr val="bg1"/>
                </a:solidFill>
                <a:latin typeface="Times New Roman" charset="0"/>
                <a:ea typeface="Times New Roman" charset="0"/>
                <a:cs typeface="Times New Roman" charset="0"/>
              </a:rPr>
              <a:t>who corrupted the earth with her immorality,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and has avenged on her the blood of his servants.” </a:t>
            </a:r>
            <a:endParaRPr lang="en-GB" sz="2800" dirty="0">
              <a:solidFill>
                <a:schemeClr val="bg1"/>
              </a:solidFill>
              <a:latin typeface="Times New Roman" charset="0"/>
              <a:ea typeface="Times New Roman" charset="0"/>
              <a:cs typeface="Times New Roman" charset="0"/>
            </a:endParaRPr>
          </a:p>
          <a:p>
            <a:pPr indent="228600">
              <a:spcAft>
                <a:spcPts val="0"/>
              </a:spcAft>
            </a:pPr>
            <a:r>
              <a:rPr lang="en-AU" sz="2800" b="1" baseline="30000" dirty="0">
                <a:solidFill>
                  <a:schemeClr val="bg1"/>
                </a:solidFill>
                <a:latin typeface="Times New Roman" charset="0"/>
                <a:ea typeface="Times New Roman" charset="0"/>
                <a:cs typeface="Times New Roman" charset="0"/>
              </a:rPr>
              <a:t>3 </a:t>
            </a:r>
            <a:r>
              <a:rPr lang="en-AU" sz="2800" dirty="0">
                <a:solidFill>
                  <a:schemeClr val="bg1"/>
                </a:solidFill>
                <a:latin typeface="Times New Roman" charset="0"/>
                <a:ea typeface="Times New Roman" charset="0"/>
                <a:cs typeface="Times New Roman" charset="0"/>
              </a:rPr>
              <a:t>Once more they cried out,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“Hallelujah! </a:t>
            </a:r>
            <a:endParaRPr lang="en-GB" sz="2800" dirty="0">
              <a:solidFill>
                <a:schemeClr val="bg1"/>
              </a:solidFill>
              <a:latin typeface="Times New Roman" charset="0"/>
              <a:ea typeface="Times New Roman" charset="0"/>
              <a:cs typeface="Times New Roman" charset="0"/>
            </a:endParaRPr>
          </a:p>
          <a:p>
            <a:r>
              <a:rPr lang="en-AU" sz="2800" dirty="0">
                <a:solidFill>
                  <a:schemeClr val="bg1"/>
                </a:solidFill>
                <a:latin typeface="Times New Roman" charset="0"/>
                <a:ea typeface="Times New Roman" charset="0"/>
                <a:cs typeface="Times New Roman" charset="0"/>
              </a:rPr>
              <a:t>		The smoke from her goes up forever and ever.”</a:t>
            </a:r>
            <a:r>
              <a:rPr lang="en-GB" sz="2800" dirty="0">
                <a:solidFill>
                  <a:schemeClr val="bg1"/>
                </a:solidFill>
                <a:latin typeface="Times New Roman" charset="0"/>
                <a:ea typeface="Times New Roman"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4367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7006"/>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tabLst>
                <a:tab pos="127000" algn="r"/>
                <a:tab pos="254000" algn="l"/>
              </a:tabLst>
            </a:pPr>
            <a:r>
              <a:rPr lang="en-US" sz="2800" baseline="30000" dirty="0">
                <a:solidFill>
                  <a:schemeClr val="bg1"/>
                </a:solidFill>
                <a:latin typeface="Comic Sans MS" charset="0"/>
                <a:ea typeface="Arial" charset="0"/>
                <a:cs typeface="Times New Roman" charset="0"/>
              </a:rPr>
              <a:t>Matthew 22:</a:t>
            </a:r>
            <a:r>
              <a:rPr lang="en-US" sz="2800" b="1" baseline="30000" dirty="0">
                <a:solidFill>
                  <a:schemeClr val="bg1"/>
                </a:solidFill>
                <a:latin typeface="Comic Sans MS" charset="0"/>
                <a:ea typeface="Arial" charset="0"/>
                <a:cs typeface="Arial" charset="0"/>
              </a:rPr>
              <a:t>11 </a:t>
            </a:r>
            <a:r>
              <a:rPr lang="en-US" sz="2800" dirty="0">
                <a:solidFill>
                  <a:schemeClr val="bg1"/>
                </a:solidFill>
                <a:latin typeface="Comic Sans MS" charset="0"/>
                <a:ea typeface="Arial" charset="0"/>
                <a:cs typeface="Times New Roman" charset="0"/>
              </a:rPr>
              <a:t>“But when the king came in to look at the guests, he saw there a man who had no wedding garment.  </a:t>
            </a:r>
            <a:r>
              <a:rPr lang="en-US" sz="2800" b="1" baseline="30000" dirty="0">
                <a:solidFill>
                  <a:schemeClr val="bg1"/>
                </a:solidFill>
                <a:latin typeface="Comic Sans MS" charset="0"/>
                <a:ea typeface="Arial" charset="0"/>
                <a:cs typeface="Arial" charset="0"/>
              </a:rPr>
              <a:t>12 </a:t>
            </a:r>
            <a:r>
              <a:rPr lang="en-US" sz="2800" dirty="0">
                <a:solidFill>
                  <a:schemeClr val="bg1"/>
                </a:solidFill>
                <a:latin typeface="Comic Sans MS" charset="0"/>
                <a:ea typeface="Arial" charset="0"/>
                <a:cs typeface="Times New Roman" charset="0"/>
              </a:rPr>
              <a:t>And he said to him, ‘Friend, how did you get in here without a wedding garment?’  And he was speechless.  </a:t>
            </a:r>
            <a:r>
              <a:rPr lang="en-US" sz="2800" b="1" baseline="30000" dirty="0">
                <a:solidFill>
                  <a:schemeClr val="bg1"/>
                </a:solidFill>
                <a:latin typeface="Comic Sans MS" charset="0"/>
                <a:ea typeface="Arial" charset="0"/>
                <a:cs typeface="Arial" charset="0"/>
              </a:rPr>
              <a:t>13 </a:t>
            </a:r>
            <a:r>
              <a:rPr lang="en-US" sz="2800" dirty="0">
                <a:solidFill>
                  <a:schemeClr val="bg1"/>
                </a:solidFill>
                <a:latin typeface="Comic Sans MS" charset="0"/>
                <a:ea typeface="Arial" charset="0"/>
                <a:cs typeface="Times New Roman" charset="0"/>
              </a:rPr>
              <a:t>Then the king said to the attendants, ‘Bind him hand and foot and cast him into the outer darkness.  In that place there will be weeping and gnashing of teeth.’  </a:t>
            </a:r>
            <a:r>
              <a:rPr lang="en-US" sz="2800" b="1" baseline="30000" dirty="0">
                <a:solidFill>
                  <a:schemeClr val="bg1"/>
                </a:solidFill>
                <a:latin typeface="Comic Sans MS" charset="0"/>
                <a:ea typeface="Arial" charset="0"/>
                <a:cs typeface="Arial" charset="0"/>
              </a:rPr>
              <a:t>14 </a:t>
            </a:r>
            <a:r>
              <a:rPr lang="en-US" sz="2800" dirty="0">
                <a:solidFill>
                  <a:schemeClr val="bg1"/>
                </a:solidFill>
                <a:latin typeface="Comic Sans MS" charset="0"/>
                <a:ea typeface="Arial" charset="0"/>
                <a:cs typeface="Times New Roman" charset="0"/>
              </a:rPr>
              <a:t>For many are called, but few are chosen.”</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80481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AU" sz="2300" dirty="0" smtClean="0">
                <a:solidFill>
                  <a:srgbClr val="FFFF00"/>
                </a:solidFill>
                <a:latin typeface="Times New Roman" charset="0"/>
                <a:ea typeface="Times New Roman" charset="0"/>
                <a:cs typeface="Times New Roman" charset="0"/>
              </a:rPr>
              <a:t>Rev 19 &amp; 20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2 different views of the final battle</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395536" y="350100"/>
            <a:ext cx="7920880" cy="800219"/>
          </a:xfrm>
          <a:prstGeom prst="rect">
            <a:avLst/>
          </a:prstGeom>
          <a:noFill/>
          <a:ln w="15875">
            <a:solidFill>
              <a:schemeClr val="bg1"/>
            </a:solidFill>
          </a:ln>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Jesus Christ returns;  The wicked and faithless are judged</a:t>
            </a:r>
            <a:r>
              <a:rPr lang="en-AU" sz="2300" smtClean="0">
                <a:solidFill>
                  <a:schemeClr val="bg1"/>
                </a:solidFill>
                <a:latin typeface="Times New Roman" charset="0"/>
                <a:ea typeface="Times New Roman" charset="0"/>
                <a:cs typeface="Times New Roman" charset="0"/>
              </a:rPr>
              <a:t>; </a:t>
            </a:r>
            <a:br>
              <a:rPr lang="en-AU" sz="2300" smtClean="0">
                <a:solidFill>
                  <a:schemeClr val="bg1"/>
                </a:solidFill>
                <a:latin typeface="Times New Roman" charset="0"/>
                <a:ea typeface="Times New Roman" charset="0"/>
                <a:cs typeface="Times New Roman" charset="0"/>
              </a:rPr>
            </a:br>
            <a:r>
              <a:rPr lang="en-AU" sz="2300" smtClean="0">
                <a:solidFill>
                  <a:schemeClr val="bg1"/>
                </a:solidFill>
                <a:latin typeface="Times New Roman" charset="0"/>
                <a:ea typeface="Times New Roman" charset="0"/>
                <a:cs typeface="Times New Roman" charset="0"/>
              </a:rPr>
              <a:t>Jesus </a:t>
            </a:r>
            <a:r>
              <a:rPr lang="en-AU" sz="2300" dirty="0" smtClean="0">
                <a:solidFill>
                  <a:schemeClr val="bg1"/>
                </a:solidFill>
                <a:latin typeface="Times New Roman" charset="0"/>
                <a:ea typeface="Times New Roman" charset="0"/>
                <a:cs typeface="Times New Roman" charset="0"/>
              </a:rPr>
              <a:t>is united with </a:t>
            </a:r>
            <a:r>
              <a:rPr lang="en-AU" sz="2300" smtClean="0">
                <a:solidFill>
                  <a:schemeClr val="bg1"/>
                </a:solidFill>
                <a:latin typeface="Times New Roman" charset="0"/>
                <a:ea typeface="Times New Roman" charset="0"/>
                <a:cs typeface="Times New Roman" charset="0"/>
              </a:rPr>
              <a:t>His disciples in eternal glory</a:t>
            </a:r>
            <a:endParaRPr lang="en-AU" sz="2300" dirty="0" smtClean="0">
              <a:solidFill>
                <a:schemeClr val="bg1"/>
              </a:solidFill>
              <a:latin typeface="Times New Roman" charset="0"/>
              <a:ea typeface="Times New Roman" charset="0"/>
              <a:cs typeface="Times New Roman" charset="0"/>
            </a:endParaRPr>
          </a:p>
        </p:txBody>
      </p:sp>
      <p:sp>
        <p:nvSpPr>
          <p:cNvPr id="19" name="TextBox 18"/>
          <p:cNvSpPr txBox="1"/>
          <p:nvPr/>
        </p:nvSpPr>
        <p:spPr>
          <a:xfrm>
            <a:off x="0" y="1193140"/>
            <a:ext cx="9144000"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1.  Hallelujah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a:t>
            </a:r>
            <a:r>
              <a:rPr lang="en-AU" sz="2200" dirty="0" smtClean="0">
                <a:solidFill>
                  <a:srgbClr val="FFFF00"/>
                </a:solidFill>
                <a:latin typeface="Times New Roman" charset="0"/>
                <a:ea typeface="Times New Roman" charset="0"/>
                <a:cs typeface="Times New Roman" charset="0"/>
              </a:rPr>
              <a:t>God is praised because Babylon (Godless civilisation) is fallen</a:t>
            </a:r>
            <a:endParaRPr lang="en-AU" sz="2200"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0" y="2275765"/>
            <a:ext cx="9144000" cy="707886"/>
          </a:xfrm>
          <a:prstGeom prst="rect">
            <a:avLst/>
          </a:prstGeom>
          <a:noFill/>
        </p:spPr>
        <p:txBody>
          <a:bodyPr wrap="square" rtlCol="0">
            <a:spAutoFit/>
          </a:bodyPr>
          <a:lstStyle/>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The Bride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clothed in </a:t>
            </a:r>
            <a:r>
              <a:rPr lang="en-AU" sz="2000" dirty="0" smtClean="0">
                <a:solidFill>
                  <a:schemeClr val="bg1"/>
                </a:solidFill>
                <a:latin typeface="Comic Sans MS" charset="0"/>
                <a:ea typeface="Comic Sans MS" charset="0"/>
                <a:cs typeface="Comic Sans MS" charset="0"/>
              </a:rPr>
              <a:t>fine linen, bright and pure</a:t>
            </a:r>
            <a:br>
              <a:rPr lang="en-AU" sz="2000" dirty="0" smtClean="0">
                <a:solidFill>
                  <a:schemeClr val="bg1"/>
                </a:solidFill>
                <a:latin typeface="Comic Sans MS" charset="0"/>
                <a:ea typeface="Comic Sans MS" charset="0"/>
                <a:cs typeface="Comic Sans MS" charset="0"/>
              </a:rPr>
            </a:br>
            <a:r>
              <a:rPr lang="en-AU" sz="2000" dirty="0" smtClean="0">
                <a:solidFill>
                  <a:schemeClr val="bg1"/>
                </a:solidFill>
                <a:latin typeface="Times New Roman" charset="0"/>
                <a:ea typeface="Times New Roman" charset="0"/>
                <a:cs typeface="Times New Roman" charset="0"/>
              </a:rPr>
              <a:t> ( Purity;  Faithfulness;  Holiness;  Righteousness )</a:t>
            </a:r>
            <a:endParaRPr lang="en-AU"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0" y="1612785"/>
            <a:ext cx="9144000" cy="784830"/>
          </a:xfrm>
          <a:prstGeom prst="rect">
            <a:avLst/>
          </a:prstGeom>
          <a:noFill/>
        </p:spPr>
        <p:txBody>
          <a:bodyPr wrap="square" rtlCol="0">
            <a:spAutoFit/>
          </a:bodyPr>
          <a:lstStyle/>
          <a:p>
            <a:pPr marL="360363" indent="-360363"/>
            <a:r>
              <a:rPr lang="en-AU" sz="2300" dirty="0" smtClean="0">
                <a:solidFill>
                  <a:srgbClr val="FFFF00"/>
                </a:solidFill>
                <a:latin typeface="Times New Roman" charset="0"/>
                <a:ea typeface="Times New Roman" charset="0"/>
                <a:cs typeface="Times New Roman" charset="0"/>
              </a:rPr>
              <a:t>2.  Hallelujah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a:t>
            </a:r>
            <a:r>
              <a:rPr lang="en-AU" sz="2200" dirty="0" smtClean="0">
                <a:solidFill>
                  <a:srgbClr val="FFFF00"/>
                </a:solidFill>
                <a:latin typeface="Times New Roman" charset="0"/>
                <a:ea typeface="Times New Roman" charset="0"/>
                <a:cs typeface="Times New Roman" charset="0"/>
              </a:rPr>
              <a:t>the marriage of the Lamb has come, and the bride has made herself ready</a:t>
            </a:r>
            <a:endParaRPr lang="en-AU" sz="22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1129760" y="2937485"/>
            <a:ext cx="7920880" cy="707886"/>
          </a:xfrm>
          <a:prstGeom prst="rect">
            <a:avLst/>
          </a:prstGeom>
          <a:noFill/>
          <a:ln w="15875">
            <a:solidFill>
              <a:schemeClr val="bg1"/>
            </a:solidFill>
          </a:ln>
        </p:spPr>
        <p:txBody>
          <a:bodyPr wrap="square" rtlCol="0">
            <a:spAutoFit/>
          </a:bodyPr>
          <a:lstStyle/>
          <a:p>
            <a:pPr algn="ctr"/>
            <a:r>
              <a:rPr lang="en-AU" sz="2000" dirty="0">
                <a:solidFill>
                  <a:srgbClr val="FFFF00"/>
                </a:solidFill>
                <a:latin typeface="Comic Sans MS" charset="0"/>
                <a:ea typeface="Arial" charset="0"/>
                <a:cs typeface="Times New Roman" charset="0"/>
              </a:rPr>
              <a:t>“Write this: Blessed are those who are invited to the marriage supper of the Lamb.”</a:t>
            </a:r>
            <a:r>
              <a:rPr lang="en-GB" sz="2000" dirty="0">
                <a:solidFill>
                  <a:srgbClr val="FFFF00"/>
                </a:solidFill>
              </a:rPr>
              <a:t> </a:t>
            </a:r>
            <a:endParaRPr lang="en-AU" sz="20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0" y="3721596"/>
            <a:ext cx="9144000" cy="163121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In this life, those who accept God’s invitation to faith, are saved by His grace</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Those who reject the invitation to faith, are doomed to judgment</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The judgment we already justly deserve, is stripped away </a:t>
            </a:r>
            <a:r>
              <a:rPr lang="en-AU" dirty="0" smtClean="0">
                <a:solidFill>
                  <a:schemeClr val="bg1"/>
                </a:solidFill>
                <a:latin typeface="Times New Roman" charset="0"/>
                <a:ea typeface="Times New Roman" charset="0"/>
                <a:cs typeface="Times New Roman" charset="0"/>
              </a:rPr>
              <a:t>(or remains if we reject Him)</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If we have a desire to be united with Christ, then united with Christ we will be. </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The place for ongoing repentance and faithfulness to maintain spiritual purity </a:t>
            </a:r>
            <a:endParaRPr lang="en-AU"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0" y="5252089"/>
            <a:ext cx="9144000"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3.  </a:t>
            </a:r>
            <a:r>
              <a:rPr lang="en-US" sz="2300" dirty="0" smtClean="0">
                <a:solidFill>
                  <a:srgbClr val="FFFF00"/>
                </a:solidFill>
                <a:latin typeface="Times New Roman" charset="0"/>
                <a:ea typeface="Times New Roman" charset="0"/>
                <a:cs typeface="Times New Roman" charset="0"/>
              </a:rPr>
              <a:t>The Great Supper of God </a:t>
            </a:r>
            <a:r>
              <a:rPr lang="mr-IN" sz="2300" dirty="0" smtClean="0">
                <a:solidFill>
                  <a:srgbClr val="FFFF00"/>
                </a:solidFill>
                <a:latin typeface="Times New Roman" charset="0"/>
                <a:ea typeface="Times New Roman" charset="0"/>
                <a:cs typeface="Times New Roman" charset="0"/>
              </a:rPr>
              <a:t>–</a:t>
            </a:r>
            <a:r>
              <a:rPr lang="en-US" sz="2300" dirty="0" smtClean="0">
                <a:solidFill>
                  <a:srgbClr val="FFFF00"/>
                </a:solidFill>
                <a:latin typeface="Times New Roman" charset="0"/>
                <a:ea typeface="Times New Roman" charset="0"/>
                <a:cs typeface="Times New Roman" charset="0"/>
              </a:rPr>
              <a:t> The birds are invited to dine on the unfaithful</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6582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AU" sz="2300" dirty="0" smtClean="0">
                <a:solidFill>
                  <a:srgbClr val="FFFF00"/>
                </a:solidFill>
                <a:latin typeface="Times New Roman" charset="0"/>
                <a:ea typeface="Times New Roman" charset="0"/>
                <a:cs typeface="Times New Roman" charset="0"/>
              </a:rPr>
              <a:t>Rev 19 &amp; 20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2 different views of the final battle</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5513559" y="5253293"/>
            <a:ext cx="3600400" cy="415498"/>
          </a:xfrm>
          <a:prstGeom prst="rect">
            <a:avLst/>
          </a:prstGeom>
          <a:noFill/>
          <a:ln w="19050">
            <a:solidFill>
              <a:srgbClr val="FFFF00"/>
            </a:solidFill>
          </a:ln>
        </p:spPr>
        <p:txBody>
          <a:bodyPr wrap="square" rtlCol="0">
            <a:spAutoFit/>
          </a:bodyPr>
          <a:lstStyle/>
          <a:p>
            <a:pPr algn="ctr"/>
            <a:r>
              <a:rPr lang="en-AU" sz="2100" smtClean="0">
                <a:solidFill>
                  <a:srgbClr val="FFFF00"/>
                </a:solidFill>
                <a:latin typeface="Times New Roman" charset="0"/>
                <a:ea typeface="Times New Roman" charset="0"/>
                <a:cs typeface="Times New Roman" charset="0"/>
              </a:rPr>
              <a:t>He’s coming for a pure Bride</a:t>
            </a:r>
            <a:endParaRPr lang="en-AU" sz="21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0" y="1140087"/>
            <a:ext cx="9144000"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1.  Hallelujah </a:t>
            </a:r>
            <a:r>
              <a:rPr lang="mr-IN" sz="2000" dirty="0" smtClean="0">
                <a:solidFill>
                  <a:srgbClr val="FFFF00"/>
                </a:solidFill>
                <a:latin typeface="Times New Roman" charset="0"/>
                <a:ea typeface="Times New Roman" charset="0"/>
                <a:cs typeface="Times New Roman" charset="0"/>
              </a:rPr>
              <a:t>–</a:t>
            </a:r>
            <a:r>
              <a:rPr lang="en-AU" sz="2000" dirty="0" smtClean="0">
                <a:solidFill>
                  <a:srgbClr val="FFFF00"/>
                </a:solidFill>
                <a:latin typeface="Times New Roman" charset="0"/>
                <a:ea typeface="Times New Roman" charset="0"/>
                <a:cs typeface="Times New Roman" charset="0"/>
              </a:rPr>
              <a:t> God is praised because Babylon (Godless civilisation) is fallen</a:t>
            </a:r>
            <a:endParaRPr lang="en-AU" sz="2000"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32919" y="1761374"/>
            <a:ext cx="9144000" cy="369332"/>
          </a:xfrm>
          <a:prstGeom prst="rect">
            <a:avLst/>
          </a:prstGeom>
          <a:noFill/>
        </p:spPr>
        <p:txBody>
          <a:bodyPr wrap="square" rtlCol="0">
            <a:spAutoFit/>
          </a:bodyPr>
          <a:lstStyle/>
          <a:p>
            <a:pPr marL="273050" indent="-273050">
              <a:buFont typeface="Arial" charset="0"/>
              <a:buChar char="•"/>
            </a:pPr>
            <a:r>
              <a:rPr lang="en-AU" dirty="0" smtClean="0">
                <a:solidFill>
                  <a:schemeClr val="bg1"/>
                </a:solidFill>
                <a:latin typeface="Times New Roman" charset="0"/>
                <a:ea typeface="Times New Roman" charset="0"/>
                <a:cs typeface="Times New Roman" charset="0"/>
              </a:rPr>
              <a:t>The Bride </a:t>
            </a:r>
            <a:r>
              <a:rPr lang="mr-IN" dirty="0" smtClean="0">
                <a:solidFill>
                  <a:schemeClr val="bg1"/>
                </a:solidFill>
                <a:latin typeface="Times New Roman" charset="0"/>
                <a:ea typeface="Times New Roman" charset="0"/>
                <a:cs typeface="Times New Roman" charset="0"/>
              </a:rPr>
              <a:t>–</a:t>
            </a:r>
            <a:r>
              <a:rPr lang="en-AU" dirty="0" smtClean="0">
                <a:solidFill>
                  <a:schemeClr val="bg1"/>
                </a:solidFill>
                <a:latin typeface="Times New Roman" charset="0"/>
                <a:ea typeface="Times New Roman" charset="0"/>
                <a:cs typeface="Times New Roman" charset="0"/>
              </a:rPr>
              <a:t> clothed in </a:t>
            </a:r>
            <a:r>
              <a:rPr lang="en-AU" dirty="0" smtClean="0">
                <a:solidFill>
                  <a:schemeClr val="bg1"/>
                </a:solidFill>
                <a:latin typeface="Comic Sans MS" charset="0"/>
                <a:ea typeface="Comic Sans MS" charset="0"/>
                <a:cs typeface="Comic Sans MS" charset="0"/>
              </a:rPr>
              <a:t>fine linen, bright and pure</a:t>
            </a:r>
            <a:r>
              <a:rPr lang="en-AU" dirty="0" smtClean="0">
                <a:solidFill>
                  <a:schemeClr val="bg1"/>
                </a:solidFill>
                <a:latin typeface="Times New Roman" charset="0"/>
                <a:ea typeface="Times New Roman" charset="0"/>
                <a:cs typeface="Times New Roman" charset="0"/>
              </a:rPr>
              <a:t> ( Purity;  Faithfulness;  Holiness)</a:t>
            </a:r>
            <a:endParaRPr lang="en-AU"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0" y="1476265"/>
            <a:ext cx="9144000" cy="400110"/>
          </a:xfrm>
          <a:prstGeom prst="rect">
            <a:avLst/>
          </a:prstGeom>
          <a:noFill/>
        </p:spPr>
        <p:txBody>
          <a:bodyPr wrap="square" rtlCol="0">
            <a:spAutoFit/>
          </a:bodyPr>
          <a:lstStyle/>
          <a:p>
            <a:pPr marL="360363" indent="-360363"/>
            <a:r>
              <a:rPr lang="en-AU" sz="2000" dirty="0" smtClean="0">
                <a:solidFill>
                  <a:srgbClr val="FFFF00"/>
                </a:solidFill>
                <a:latin typeface="Times New Roman" charset="0"/>
                <a:ea typeface="Times New Roman" charset="0"/>
                <a:cs typeface="Times New Roman" charset="0"/>
              </a:rPr>
              <a:t>2.  Hallelujah </a:t>
            </a:r>
            <a:r>
              <a:rPr lang="mr-IN" sz="2000" dirty="0" smtClean="0">
                <a:solidFill>
                  <a:srgbClr val="FFFF00"/>
                </a:solidFill>
                <a:latin typeface="Times New Roman" charset="0"/>
                <a:ea typeface="Times New Roman" charset="0"/>
                <a:cs typeface="Times New Roman" charset="0"/>
              </a:rPr>
              <a:t>–</a:t>
            </a:r>
            <a:r>
              <a:rPr lang="en-AU" sz="2000" dirty="0" smtClean="0">
                <a:solidFill>
                  <a:srgbClr val="FFFF00"/>
                </a:solidFill>
                <a:latin typeface="Times New Roman" charset="0"/>
                <a:ea typeface="Times New Roman" charset="0"/>
                <a:cs typeface="Times New Roman" charset="0"/>
              </a:rPr>
              <a:t> the marriage of the Lamb has come, &amp; the bride has made herself ready</a:t>
            </a:r>
            <a:endParaRPr lang="en-AU" sz="20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35496" y="2124253"/>
            <a:ext cx="9075585" cy="353943"/>
          </a:xfrm>
          <a:prstGeom prst="rect">
            <a:avLst/>
          </a:prstGeom>
          <a:noFill/>
          <a:ln w="15875">
            <a:solidFill>
              <a:schemeClr val="bg1"/>
            </a:solidFill>
          </a:ln>
        </p:spPr>
        <p:txBody>
          <a:bodyPr wrap="square" rtlCol="0">
            <a:spAutoFit/>
          </a:bodyPr>
          <a:lstStyle/>
          <a:p>
            <a:pPr algn="ctr"/>
            <a:r>
              <a:rPr lang="en-AU" sz="1700" smtClean="0">
                <a:solidFill>
                  <a:srgbClr val="FFFF00"/>
                </a:solidFill>
                <a:latin typeface="Comic Sans MS" charset="0"/>
                <a:ea typeface="Arial" charset="0"/>
                <a:cs typeface="Times New Roman" charset="0"/>
              </a:rPr>
              <a:t>“Write </a:t>
            </a:r>
            <a:r>
              <a:rPr lang="en-AU" sz="1700" dirty="0">
                <a:solidFill>
                  <a:srgbClr val="FFFF00"/>
                </a:solidFill>
                <a:latin typeface="Comic Sans MS" charset="0"/>
                <a:ea typeface="Arial" charset="0"/>
                <a:cs typeface="Times New Roman" charset="0"/>
              </a:rPr>
              <a:t>this: Blessed are those who are invited to the marriage supper of the </a:t>
            </a:r>
            <a:r>
              <a:rPr lang="en-AU" sz="1700">
                <a:solidFill>
                  <a:srgbClr val="FFFF00"/>
                </a:solidFill>
                <a:latin typeface="Comic Sans MS" charset="0"/>
                <a:ea typeface="Arial" charset="0"/>
                <a:cs typeface="Times New Roman" charset="0"/>
              </a:rPr>
              <a:t>Lamb</a:t>
            </a:r>
            <a:r>
              <a:rPr lang="en-AU" sz="1700" smtClean="0">
                <a:solidFill>
                  <a:srgbClr val="FFFF00"/>
                </a:solidFill>
                <a:latin typeface="Comic Sans MS" charset="0"/>
                <a:ea typeface="Arial" charset="0"/>
                <a:cs typeface="Times New Roman" charset="0"/>
              </a:rPr>
              <a:t>.”</a:t>
            </a:r>
            <a:r>
              <a:rPr lang="en-GB" sz="1700" dirty="0" smtClean="0">
                <a:solidFill>
                  <a:srgbClr val="FFFF00"/>
                </a:solidFill>
              </a:rPr>
              <a:t> </a:t>
            </a:r>
            <a:endParaRPr lang="en-AU" sz="17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0" y="2569468"/>
            <a:ext cx="9144000" cy="1554272"/>
          </a:xfrm>
          <a:prstGeom prst="rect">
            <a:avLst/>
          </a:prstGeom>
          <a:noFill/>
        </p:spPr>
        <p:txBody>
          <a:bodyPr wrap="square" rtlCol="0">
            <a:spAutoFit/>
          </a:bodyPr>
          <a:lstStyle/>
          <a:p>
            <a:pPr marL="273050" indent="-273050">
              <a:buFont typeface="Arial" charset="0"/>
              <a:buChar char="•"/>
            </a:pPr>
            <a:r>
              <a:rPr lang="en-US" sz="1900" dirty="0" smtClean="0">
                <a:solidFill>
                  <a:schemeClr val="bg1"/>
                </a:solidFill>
                <a:latin typeface="Times New Roman" charset="0"/>
                <a:ea typeface="Times New Roman" charset="0"/>
                <a:cs typeface="Times New Roman" charset="0"/>
              </a:rPr>
              <a:t>In this life, those who accept God’s invitation to faith, are saved by His grace</a:t>
            </a:r>
          </a:p>
          <a:p>
            <a:pPr marL="273050" indent="-273050">
              <a:buFont typeface="Arial" charset="0"/>
              <a:buChar char="•"/>
            </a:pPr>
            <a:r>
              <a:rPr lang="en-AU" sz="1900" dirty="0" smtClean="0">
                <a:solidFill>
                  <a:schemeClr val="bg1"/>
                </a:solidFill>
                <a:latin typeface="Times New Roman" charset="0"/>
                <a:ea typeface="Times New Roman" charset="0"/>
                <a:cs typeface="Times New Roman" charset="0"/>
              </a:rPr>
              <a:t>Those who reject the invitation to faith, are doomed to judgment</a:t>
            </a:r>
          </a:p>
          <a:p>
            <a:pPr marL="273050" indent="-273050">
              <a:buFont typeface="Arial" charset="0"/>
              <a:buChar char="•"/>
            </a:pPr>
            <a:r>
              <a:rPr lang="en-AU" sz="1900" dirty="0" smtClean="0">
                <a:solidFill>
                  <a:schemeClr val="bg1"/>
                </a:solidFill>
                <a:latin typeface="Times New Roman" charset="0"/>
                <a:ea typeface="Times New Roman" charset="0"/>
                <a:cs typeface="Times New Roman" charset="0"/>
              </a:rPr>
              <a:t>The judgment we already justly deserve, is stripped away (or remains if we reject Him)</a:t>
            </a:r>
          </a:p>
          <a:p>
            <a:pPr marL="273050" indent="-273050">
              <a:buFont typeface="Arial" charset="0"/>
              <a:buChar char="•"/>
            </a:pPr>
            <a:r>
              <a:rPr lang="en-AU" sz="1900" dirty="0" smtClean="0">
                <a:solidFill>
                  <a:schemeClr val="bg1"/>
                </a:solidFill>
                <a:latin typeface="Times New Roman" charset="0"/>
                <a:ea typeface="Times New Roman" charset="0"/>
                <a:cs typeface="Times New Roman" charset="0"/>
              </a:rPr>
              <a:t>If we have a desire to be united with Christ, then united with Christ we will be. </a:t>
            </a:r>
          </a:p>
          <a:p>
            <a:pPr marL="273050" indent="-273050">
              <a:buFont typeface="Arial" charset="0"/>
              <a:buChar char="•"/>
            </a:pPr>
            <a:r>
              <a:rPr lang="en-AU" sz="1900" dirty="0" smtClean="0">
                <a:solidFill>
                  <a:schemeClr val="bg1"/>
                </a:solidFill>
                <a:latin typeface="Times New Roman" charset="0"/>
                <a:ea typeface="Times New Roman" charset="0"/>
                <a:cs typeface="Times New Roman" charset="0"/>
              </a:rPr>
              <a:t>The place for ongoing repentance and faithfulness to maintain spiritual purity </a:t>
            </a:r>
            <a:endParaRPr lang="en-AU" sz="19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0" y="4093288"/>
            <a:ext cx="9144000"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3.  </a:t>
            </a:r>
            <a:r>
              <a:rPr lang="en-US" sz="2000" dirty="0" smtClean="0">
                <a:solidFill>
                  <a:srgbClr val="FFFF00"/>
                </a:solidFill>
                <a:latin typeface="Times New Roman" charset="0"/>
                <a:ea typeface="Times New Roman" charset="0"/>
                <a:cs typeface="Times New Roman" charset="0"/>
              </a:rPr>
              <a:t>The Great Supper of God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The birds are invited to dine on the unfaithful</a:t>
            </a:r>
            <a:endParaRPr lang="en-AU" sz="20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35496" y="4491546"/>
            <a:ext cx="9144000" cy="1261884"/>
          </a:xfrm>
          <a:prstGeom prst="rect">
            <a:avLst/>
          </a:prstGeom>
          <a:noFill/>
        </p:spPr>
        <p:txBody>
          <a:bodyPr wrap="square" rtlCol="0">
            <a:spAutoFit/>
          </a:bodyPr>
          <a:lstStyle/>
          <a:p>
            <a:pPr marL="273050" indent="-273050">
              <a:buFont typeface="Arial" charset="0"/>
              <a:buChar char="•"/>
            </a:pPr>
            <a:r>
              <a:rPr lang="en-US" sz="1900" dirty="0" smtClean="0">
                <a:solidFill>
                  <a:schemeClr val="bg1"/>
                </a:solidFill>
                <a:latin typeface="Times New Roman" charset="0"/>
                <a:ea typeface="Times New Roman" charset="0"/>
                <a:cs typeface="Times New Roman" charset="0"/>
              </a:rPr>
              <a:t>Jesus invites us to Come to Him;  Repent of sin;  receive forgiveness;  follow Him</a:t>
            </a:r>
            <a:endParaRPr lang="en-AU" sz="1900" dirty="0">
              <a:solidFill>
                <a:schemeClr val="bg1"/>
              </a:solidFill>
              <a:latin typeface="Times New Roman" charset="0"/>
              <a:ea typeface="Times New Roman" charset="0"/>
              <a:cs typeface="Times New Roman" charset="0"/>
            </a:endParaRPr>
          </a:p>
          <a:p>
            <a:pPr marL="273050" indent="-273050">
              <a:buFont typeface="Arial" charset="0"/>
              <a:buChar char="•"/>
            </a:pPr>
            <a:r>
              <a:rPr lang="en-AU" sz="1900" dirty="0" smtClean="0">
                <a:solidFill>
                  <a:schemeClr val="bg1"/>
                </a:solidFill>
                <a:latin typeface="Times New Roman" charset="0"/>
                <a:ea typeface="Times New Roman" charset="0"/>
                <a:cs typeface="Times New Roman" charset="0"/>
              </a:rPr>
              <a:t>Our response determines whether we will be </a:t>
            </a:r>
            <a:r>
              <a:rPr lang="en-AU" sz="1900" u="sng" dirty="0" smtClean="0">
                <a:solidFill>
                  <a:schemeClr val="bg1"/>
                </a:solidFill>
                <a:latin typeface="Times New Roman" charset="0"/>
                <a:ea typeface="Times New Roman" charset="0"/>
                <a:cs typeface="Times New Roman" charset="0"/>
              </a:rPr>
              <a:t>guests</a:t>
            </a:r>
            <a:r>
              <a:rPr lang="en-AU" sz="1900" dirty="0" smtClean="0">
                <a:solidFill>
                  <a:schemeClr val="bg1"/>
                </a:solidFill>
                <a:latin typeface="Times New Roman" charset="0"/>
                <a:ea typeface="Times New Roman" charset="0"/>
                <a:cs typeface="Times New Roman" charset="0"/>
              </a:rPr>
              <a:t> at the wedding supper, </a:t>
            </a:r>
            <a:br>
              <a:rPr lang="en-AU" sz="1900" dirty="0" smtClean="0">
                <a:solidFill>
                  <a:schemeClr val="bg1"/>
                </a:solidFill>
                <a:latin typeface="Times New Roman" charset="0"/>
                <a:ea typeface="Times New Roman" charset="0"/>
                <a:cs typeface="Times New Roman" charset="0"/>
              </a:rPr>
            </a:br>
            <a:r>
              <a:rPr lang="en-AU" sz="1900" dirty="0" smtClean="0">
                <a:solidFill>
                  <a:schemeClr val="bg1"/>
                </a:solidFill>
                <a:latin typeface="Times New Roman" charset="0"/>
                <a:ea typeface="Times New Roman" charset="0"/>
                <a:cs typeface="Times New Roman" charset="0"/>
              </a:rPr>
              <a:t>or </a:t>
            </a:r>
            <a:r>
              <a:rPr lang="en-AU" sz="1900" u="sng" dirty="0" smtClean="0">
                <a:solidFill>
                  <a:schemeClr val="bg1"/>
                </a:solidFill>
                <a:latin typeface="Times New Roman" charset="0"/>
                <a:ea typeface="Times New Roman" charset="0"/>
                <a:cs typeface="Times New Roman" charset="0"/>
              </a:rPr>
              <a:t>the meal</a:t>
            </a:r>
            <a:r>
              <a:rPr lang="en-AU" sz="1900" dirty="0" smtClean="0">
                <a:solidFill>
                  <a:schemeClr val="bg1"/>
                </a:solidFill>
                <a:latin typeface="Times New Roman" charset="0"/>
                <a:ea typeface="Times New Roman" charset="0"/>
                <a:cs typeface="Times New Roman" charset="0"/>
              </a:rPr>
              <a:t> at the great supper of God</a:t>
            </a:r>
          </a:p>
          <a:p>
            <a:pPr marL="273050" indent="-273050">
              <a:buFont typeface="Arial" charset="0"/>
              <a:buChar char="•"/>
            </a:pPr>
            <a:r>
              <a:rPr lang="en-AU" sz="1900" dirty="0" smtClean="0">
                <a:solidFill>
                  <a:schemeClr val="bg1"/>
                </a:solidFill>
                <a:latin typeface="Times New Roman" charset="0"/>
                <a:ea typeface="Times New Roman" charset="0"/>
                <a:cs typeface="Times New Roman" charset="0"/>
              </a:rPr>
              <a:t>All the faithless judged (Kings &amp; Slaves)</a:t>
            </a:r>
            <a:endParaRPr lang="en-US" sz="19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395536" y="350100"/>
            <a:ext cx="7920880" cy="800219"/>
          </a:xfrm>
          <a:prstGeom prst="rect">
            <a:avLst/>
          </a:prstGeom>
          <a:noFill/>
          <a:ln w="15875">
            <a:solidFill>
              <a:schemeClr val="bg1"/>
            </a:solidFill>
          </a:ln>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Jesus Christ returns;  The wicked and faithless are judged</a:t>
            </a:r>
            <a:r>
              <a:rPr lang="en-AU" sz="2300" smtClean="0">
                <a:solidFill>
                  <a:schemeClr val="bg1"/>
                </a:solidFill>
                <a:latin typeface="Times New Roman" charset="0"/>
                <a:ea typeface="Times New Roman" charset="0"/>
                <a:cs typeface="Times New Roman" charset="0"/>
              </a:rPr>
              <a:t>; </a:t>
            </a:r>
            <a:br>
              <a:rPr lang="en-AU" sz="2300" smtClean="0">
                <a:solidFill>
                  <a:schemeClr val="bg1"/>
                </a:solidFill>
                <a:latin typeface="Times New Roman" charset="0"/>
                <a:ea typeface="Times New Roman" charset="0"/>
                <a:cs typeface="Times New Roman" charset="0"/>
              </a:rPr>
            </a:br>
            <a:r>
              <a:rPr lang="en-AU" sz="2300" smtClean="0">
                <a:solidFill>
                  <a:schemeClr val="bg1"/>
                </a:solidFill>
                <a:latin typeface="Times New Roman" charset="0"/>
                <a:ea typeface="Times New Roman" charset="0"/>
                <a:cs typeface="Times New Roman" charset="0"/>
              </a:rPr>
              <a:t>Jesus </a:t>
            </a:r>
            <a:r>
              <a:rPr lang="en-AU" sz="2300" dirty="0" smtClean="0">
                <a:solidFill>
                  <a:schemeClr val="bg1"/>
                </a:solidFill>
                <a:latin typeface="Times New Roman" charset="0"/>
                <a:ea typeface="Times New Roman" charset="0"/>
                <a:cs typeface="Times New Roman" charset="0"/>
              </a:rPr>
              <a:t>is united with </a:t>
            </a:r>
            <a:r>
              <a:rPr lang="en-AU" sz="2300" smtClean="0">
                <a:solidFill>
                  <a:schemeClr val="bg1"/>
                </a:solidFill>
                <a:latin typeface="Times New Roman" charset="0"/>
                <a:ea typeface="Times New Roman" charset="0"/>
                <a:cs typeface="Times New Roman" charset="0"/>
              </a:rPr>
              <a:t>His disciples in eternal glory</a:t>
            </a:r>
            <a:endParaRPr lang="en-AU" sz="23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37701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74944"/>
            <a:ext cx="7772400" cy="1225021"/>
          </a:xfrm>
        </p:spPr>
        <p:txBody>
          <a:bodyPr/>
          <a:lstStyle/>
          <a:p>
            <a:r>
              <a:rPr lang="en-AU" smtClean="0">
                <a:solidFill>
                  <a:srgbClr val="FFFF00"/>
                </a:solidFill>
                <a:latin typeface="Times New Roman" charset="0"/>
                <a:ea typeface="Times New Roman" charset="0"/>
                <a:cs typeface="Times New Roman" charset="0"/>
              </a:rPr>
              <a:t>Hallelujah!</a:t>
            </a:r>
            <a:endParaRPr lang="en-AU">
              <a:solidFill>
                <a:srgbClr val="FFFF00"/>
              </a:solidFill>
              <a:latin typeface="Times New Roman" charset="0"/>
              <a:ea typeface="Times New Roman" charset="0"/>
              <a:cs typeface="Times New Roman" charset="0"/>
            </a:endParaRPr>
          </a:p>
        </p:txBody>
      </p:sp>
      <p:sp>
        <p:nvSpPr>
          <p:cNvPr id="3" name="Subtitle 2"/>
          <p:cNvSpPr>
            <a:spLocks noGrp="1"/>
          </p:cNvSpPr>
          <p:nvPr>
            <p:ph type="subTitle" idx="1"/>
          </p:nvPr>
        </p:nvSpPr>
        <p:spPr>
          <a:xfrm>
            <a:off x="1331640" y="1399917"/>
            <a:ext cx="6400800" cy="647235"/>
          </a:xfrm>
        </p:spPr>
        <p:txBody>
          <a:bodyPr/>
          <a:lstStyle/>
          <a:p>
            <a:r>
              <a:rPr lang="en-AU" dirty="0" smtClean="0">
                <a:solidFill>
                  <a:srgbClr val="FFFF00"/>
                </a:solidFill>
                <a:latin typeface="Times New Roman" charset="0"/>
                <a:ea typeface="Times New Roman" charset="0"/>
                <a:cs typeface="Times New Roman" charset="0"/>
              </a:rPr>
              <a:t>YHWH  be  praised</a:t>
            </a:r>
            <a:endParaRPr lang="en-AU" dirty="0">
              <a:solidFill>
                <a:srgbClr val="FFFF00"/>
              </a:solidFill>
              <a:latin typeface="Times New Roman" charset="0"/>
              <a:ea typeface="Times New Roman" charset="0"/>
              <a:cs typeface="Times New Roman" charset="0"/>
            </a:endParaRPr>
          </a:p>
        </p:txBody>
      </p:sp>
      <p:sp>
        <p:nvSpPr>
          <p:cNvPr id="5" name="Subtitle 2"/>
          <p:cNvSpPr txBox="1">
            <a:spLocks/>
          </p:cNvSpPr>
          <p:nvPr/>
        </p:nvSpPr>
        <p:spPr bwMode="auto">
          <a:xfrm>
            <a:off x="107504" y="2605890"/>
            <a:ext cx="6400800" cy="6472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ea typeface="+mn-ea"/>
                <a:cs typeface="+mn-cs"/>
              </a:defRPr>
            </a:lvl2pPr>
            <a:lvl3pPr marL="914400" indent="0" algn="ctr" rtl="0" eaLnBrk="0" fontAlgn="base" hangingPunct="0">
              <a:spcBef>
                <a:spcPct val="20000"/>
              </a:spcBef>
              <a:spcAft>
                <a:spcPct val="0"/>
              </a:spcAft>
              <a:buNone/>
              <a:defRPr sz="2400">
                <a:solidFill>
                  <a:schemeClr val="tx1"/>
                </a:solidFill>
                <a:latin typeface="+mn-lt"/>
                <a:ea typeface="+mn-ea"/>
                <a:cs typeface="+mn-cs"/>
              </a:defRPr>
            </a:lvl3pPr>
            <a:lvl4pPr marL="1371600" indent="0" algn="ctr" rtl="0" eaLnBrk="0" fontAlgn="base" hangingPunct="0">
              <a:spcBef>
                <a:spcPct val="20000"/>
              </a:spcBef>
              <a:spcAft>
                <a:spcPct val="0"/>
              </a:spcAft>
              <a:buNone/>
              <a:defRPr sz="2000">
                <a:solidFill>
                  <a:schemeClr val="tx1"/>
                </a:solidFill>
                <a:latin typeface="+mn-lt"/>
                <a:ea typeface="+mn-ea"/>
                <a:cs typeface="+mn-cs"/>
              </a:defRPr>
            </a:lvl4pPr>
            <a:lvl5pPr marL="1828800" indent="0" algn="ctr" rtl="0" eaLnBrk="0" fontAlgn="base" hangingPunct="0">
              <a:spcBef>
                <a:spcPct val="20000"/>
              </a:spcBef>
              <a:spcAft>
                <a:spcPct val="0"/>
              </a:spcAft>
              <a:buNone/>
              <a:defRPr sz="2000">
                <a:solidFill>
                  <a:schemeClr val="tx1"/>
                </a:solidFill>
                <a:latin typeface="+mn-lt"/>
                <a:ea typeface="+mn-ea"/>
                <a:cs typeface="+mn-cs"/>
              </a:defRPr>
            </a:lvl5pPr>
            <a:lvl6pPr marL="2286000" indent="0" algn="ctr" rtl="0" fontAlgn="base">
              <a:spcBef>
                <a:spcPct val="20000"/>
              </a:spcBef>
              <a:spcAft>
                <a:spcPct val="0"/>
              </a:spcAft>
              <a:buNone/>
              <a:defRPr sz="2000">
                <a:solidFill>
                  <a:schemeClr val="tx1"/>
                </a:solidFill>
                <a:latin typeface="+mn-lt"/>
                <a:ea typeface="+mn-ea"/>
                <a:cs typeface="+mn-cs"/>
              </a:defRPr>
            </a:lvl6pPr>
            <a:lvl7pPr marL="2743200" indent="0" algn="ctr" rtl="0" fontAlgn="base">
              <a:spcBef>
                <a:spcPct val="20000"/>
              </a:spcBef>
              <a:spcAft>
                <a:spcPct val="0"/>
              </a:spcAft>
              <a:buNone/>
              <a:defRPr sz="2000">
                <a:solidFill>
                  <a:schemeClr val="tx1"/>
                </a:solidFill>
                <a:latin typeface="+mn-lt"/>
                <a:ea typeface="+mn-ea"/>
                <a:cs typeface="+mn-cs"/>
              </a:defRPr>
            </a:lvl7pPr>
            <a:lvl8pPr marL="3200400" indent="0" algn="ctr" rtl="0" fontAlgn="base">
              <a:spcBef>
                <a:spcPct val="20000"/>
              </a:spcBef>
              <a:spcAft>
                <a:spcPct val="0"/>
              </a:spcAft>
              <a:buNone/>
              <a:defRPr sz="2000">
                <a:solidFill>
                  <a:schemeClr val="tx1"/>
                </a:solidFill>
                <a:latin typeface="+mn-lt"/>
                <a:ea typeface="+mn-ea"/>
                <a:cs typeface="+mn-cs"/>
              </a:defRPr>
            </a:lvl8pPr>
            <a:lvl9pPr marL="3657600" indent="0" algn="ctr" rtl="0" fontAlgn="base">
              <a:spcBef>
                <a:spcPct val="20000"/>
              </a:spcBef>
              <a:spcAft>
                <a:spcPct val="0"/>
              </a:spcAft>
              <a:buNone/>
              <a:defRPr sz="2000">
                <a:solidFill>
                  <a:schemeClr val="tx1"/>
                </a:solidFill>
                <a:latin typeface="+mn-lt"/>
                <a:ea typeface="+mn-ea"/>
                <a:cs typeface="+mn-cs"/>
              </a:defRPr>
            </a:lvl9pPr>
          </a:lstStyle>
          <a:p>
            <a:pPr algn="l"/>
            <a:r>
              <a:rPr lang="en-AU" kern="0" dirty="0" smtClean="0">
                <a:solidFill>
                  <a:schemeClr val="bg1"/>
                </a:solidFill>
                <a:latin typeface="Times New Roman" charset="0"/>
                <a:ea typeface="Times New Roman" charset="0"/>
                <a:cs typeface="Times New Roman" charset="0"/>
              </a:rPr>
              <a:t>Hallelujah in the New Testament:</a:t>
            </a:r>
            <a:endParaRPr lang="en-AU" kern="0" dirty="0">
              <a:solidFill>
                <a:schemeClr val="bg1"/>
              </a:solidFill>
              <a:latin typeface="Times New Roman" charset="0"/>
              <a:ea typeface="Times New Roman" charset="0"/>
              <a:cs typeface="Times New Roman" charset="0"/>
            </a:endParaRPr>
          </a:p>
        </p:txBody>
      </p:sp>
      <p:sp>
        <p:nvSpPr>
          <p:cNvPr id="6" name="Subtitle 2"/>
          <p:cNvSpPr txBox="1">
            <a:spLocks/>
          </p:cNvSpPr>
          <p:nvPr/>
        </p:nvSpPr>
        <p:spPr bwMode="auto">
          <a:xfrm>
            <a:off x="1691680" y="3145532"/>
            <a:ext cx="2160240" cy="23042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ea typeface="+mn-ea"/>
                <a:cs typeface="+mn-cs"/>
              </a:defRPr>
            </a:lvl2pPr>
            <a:lvl3pPr marL="914400" indent="0" algn="ctr" rtl="0" eaLnBrk="0" fontAlgn="base" hangingPunct="0">
              <a:spcBef>
                <a:spcPct val="20000"/>
              </a:spcBef>
              <a:spcAft>
                <a:spcPct val="0"/>
              </a:spcAft>
              <a:buNone/>
              <a:defRPr sz="2400">
                <a:solidFill>
                  <a:schemeClr val="tx1"/>
                </a:solidFill>
                <a:latin typeface="+mn-lt"/>
                <a:ea typeface="+mn-ea"/>
                <a:cs typeface="+mn-cs"/>
              </a:defRPr>
            </a:lvl3pPr>
            <a:lvl4pPr marL="1371600" indent="0" algn="ctr" rtl="0" eaLnBrk="0" fontAlgn="base" hangingPunct="0">
              <a:spcBef>
                <a:spcPct val="20000"/>
              </a:spcBef>
              <a:spcAft>
                <a:spcPct val="0"/>
              </a:spcAft>
              <a:buNone/>
              <a:defRPr sz="2000">
                <a:solidFill>
                  <a:schemeClr val="tx1"/>
                </a:solidFill>
                <a:latin typeface="+mn-lt"/>
                <a:ea typeface="+mn-ea"/>
                <a:cs typeface="+mn-cs"/>
              </a:defRPr>
            </a:lvl4pPr>
            <a:lvl5pPr marL="1828800" indent="0" algn="ctr" rtl="0" eaLnBrk="0" fontAlgn="base" hangingPunct="0">
              <a:spcBef>
                <a:spcPct val="20000"/>
              </a:spcBef>
              <a:spcAft>
                <a:spcPct val="0"/>
              </a:spcAft>
              <a:buNone/>
              <a:defRPr sz="2000">
                <a:solidFill>
                  <a:schemeClr val="tx1"/>
                </a:solidFill>
                <a:latin typeface="+mn-lt"/>
                <a:ea typeface="+mn-ea"/>
                <a:cs typeface="+mn-cs"/>
              </a:defRPr>
            </a:lvl5pPr>
            <a:lvl6pPr marL="2286000" indent="0" algn="ctr" rtl="0" fontAlgn="base">
              <a:spcBef>
                <a:spcPct val="20000"/>
              </a:spcBef>
              <a:spcAft>
                <a:spcPct val="0"/>
              </a:spcAft>
              <a:buNone/>
              <a:defRPr sz="2000">
                <a:solidFill>
                  <a:schemeClr val="tx1"/>
                </a:solidFill>
                <a:latin typeface="+mn-lt"/>
                <a:ea typeface="+mn-ea"/>
                <a:cs typeface="+mn-cs"/>
              </a:defRPr>
            </a:lvl6pPr>
            <a:lvl7pPr marL="2743200" indent="0" algn="ctr" rtl="0" fontAlgn="base">
              <a:spcBef>
                <a:spcPct val="20000"/>
              </a:spcBef>
              <a:spcAft>
                <a:spcPct val="0"/>
              </a:spcAft>
              <a:buNone/>
              <a:defRPr sz="2000">
                <a:solidFill>
                  <a:schemeClr val="tx1"/>
                </a:solidFill>
                <a:latin typeface="+mn-lt"/>
                <a:ea typeface="+mn-ea"/>
                <a:cs typeface="+mn-cs"/>
              </a:defRPr>
            </a:lvl7pPr>
            <a:lvl8pPr marL="3200400" indent="0" algn="ctr" rtl="0" fontAlgn="base">
              <a:spcBef>
                <a:spcPct val="20000"/>
              </a:spcBef>
              <a:spcAft>
                <a:spcPct val="0"/>
              </a:spcAft>
              <a:buNone/>
              <a:defRPr sz="2000">
                <a:solidFill>
                  <a:schemeClr val="tx1"/>
                </a:solidFill>
                <a:latin typeface="+mn-lt"/>
                <a:ea typeface="+mn-ea"/>
                <a:cs typeface="+mn-cs"/>
              </a:defRPr>
            </a:lvl8pPr>
            <a:lvl9pPr marL="3657600" indent="0" algn="ctr" rtl="0" fontAlgn="base">
              <a:spcBef>
                <a:spcPct val="20000"/>
              </a:spcBef>
              <a:spcAft>
                <a:spcPct val="0"/>
              </a:spcAft>
              <a:buNone/>
              <a:defRPr sz="2000">
                <a:solidFill>
                  <a:schemeClr val="tx1"/>
                </a:solidFill>
                <a:latin typeface="+mn-lt"/>
                <a:ea typeface="+mn-ea"/>
                <a:cs typeface="+mn-cs"/>
              </a:defRPr>
            </a:lvl9pPr>
          </a:lstStyle>
          <a:p>
            <a:pPr marL="514350" indent="-514350" algn="l">
              <a:buFont typeface="+mj-lt"/>
              <a:buAutoNum type="alphaLcParenR"/>
            </a:pPr>
            <a:r>
              <a:rPr lang="en-AU" kern="0" dirty="0" smtClean="0">
                <a:solidFill>
                  <a:schemeClr val="bg1"/>
                </a:solidFill>
                <a:latin typeface="Times New Roman" charset="0"/>
                <a:ea typeface="Times New Roman" charset="0"/>
                <a:cs typeface="Times New Roman" charset="0"/>
              </a:rPr>
              <a:t> 4</a:t>
            </a:r>
          </a:p>
          <a:p>
            <a:pPr marL="514350" indent="-514350" algn="l">
              <a:buFont typeface="+mj-lt"/>
              <a:buAutoNum type="alphaLcParenR"/>
            </a:pPr>
            <a:r>
              <a:rPr lang="en-AU" kern="0" dirty="0" smtClean="0">
                <a:solidFill>
                  <a:schemeClr val="bg1"/>
                </a:solidFill>
                <a:latin typeface="Times New Roman" charset="0"/>
                <a:ea typeface="Times New Roman" charset="0"/>
                <a:cs typeface="Times New Roman" charset="0"/>
              </a:rPr>
              <a:t> 24</a:t>
            </a:r>
          </a:p>
          <a:p>
            <a:pPr marL="514350" indent="-514350" algn="l">
              <a:buFont typeface="+mj-lt"/>
              <a:buAutoNum type="alphaLcParenR"/>
            </a:pPr>
            <a:r>
              <a:rPr lang="en-AU" kern="0" dirty="0" smtClean="0">
                <a:solidFill>
                  <a:schemeClr val="bg1"/>
                </a:solidFill>
                <a:latin typeface="Times New Roman" charset="0"/>
                <a:ea typeface="Times New Roman" charset="0"/>
                <a:cs typeface="Times New Roman" charset="0"/>
              </a:rPr>
              <a:t> 124</a:t>
            </a:r>
          </a:p>
          <a:p>
            <a:pPr marL="514350" indent="-514350" algn="l">
              <a:buFont typeface="+mj-lt"/>
              <a:buAutoNum type="alphaLcParenR"/>
            </a:pPr>
            <a:r>
              <a:rPr lang="en-AU" kern="0" dirty="0" smtClean="0">
                <a:solidFill>
                  <a:schemeClr val="bg1"/>
                </a:solidFill>
                <a:latin typeface="Times New Roman" charset="0"/>
                <a:ea typeface="Times New Roman" charset="0"/>
                <a:cs typeface="Times New Roman" charset="0"/>
              </a:rPr>
              <a:t> 324</a:t>
            </a:r>
          </a:p>
          <a:p>
            <a:pPr marL="514350" indent="-514350" algn="l">
              <a:buFont typeface="+mj-lt"/>
              <a:buAutoNum type="alphaLcParenR"/>
            </a:pPr>
            <a:endParaRPr lang="en-AU" kern="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57998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a:solidFill>
                  <a:schemeClr val="bg1"/>
                </a:solidFill>
                <a:latin typeface="Times New Roman" charset="0"/>
                <a:ea typeface="Times New Roman" charset="0"/>
                <a:cs typeface="Times New Roman" charset="0"/>
              </a:rPr>
              <a:t>19 </a:t>
            </a:r>
            <a:r>
              <a:rPr lang="en-AU" sz="2800">
                <a:solidFill>
                  <a:schemeClr val="bg1"/>
                </a:solidFill>
                <a:latin typeface="Times New Roman" charset="0"/>
                <a:ea typeface="Times New Roman" charset="0"/>
                <a:cs typeface="Times New Roman" charset="0"/>
              </a:rPr>
              <a:t>After this I heard what seemed to be the loud voice of a great multitude in heaven, crying out,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“Hallelujah!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Salvation and glory and power belong to our God,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406400" algn="l"/>
              </a:tabLs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2 </a:t>
            </a:r>
            <a:r>
              <a:rPr lang="en-AU" sz="2800" dirty="0">
                <a:solidFill>
                  <a:schemeClr val="bg1"/>
                </a:solidFill>
                <a:latin typeface="Times New Roman" charset="0"/>
                <a:ea typeface="Times New Roman" charset="0"/>
                <a:cs typeface="Times New Roman" charset="0"/>
              </a:rPr>
              <a:t>	for his judgments are true and just;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for he has judged the great prostitute </a:t>
            </a:r>
            <a:endParaRPr lang="en-GB" sz="2800" dirty="0">
              <a:solidFill>
                <a:schemeClr val="bg1"/>
              </a:solidFill>
              <a:latin typeface="Times New Roman" charset="0"/>
              <a:ea typeface="Times New Roman" charset="0"/>
              <a:cs typeface="Times New Roman" charset="0"/>
            </a:endParaRPr>
          </a:p>
          <a:p>
            <a:pPr marL="609600" indent="-203200">
              <a:spcAft>
                <a:spcPts val="0"/>
              </a:spcAft>
            </a:pPr>
            <a:r>
              <a:rPr lang="en-AU" sz="2800" dirty="0">
                <a:solidFill>
                  <a:schemeClr val="bg1"/>
                </a:solidFill>
                <a:latin typeface="Times New Roman" charset="0"/>
                <a:ea typeface="Times New Roman" charset="0"/>
                <a:cs typeface="Times New Roman" charset="0"/>
              </a:rPr>
              <a:t>who corrupted the earth with her immorality,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and has avenged on her the blood of his servants.” </a:t>
            </a:r>
            <a:endParaRPr lang="en-GB" sz="2800" dirty="0">
              <a:solidFill>
                <a:schemeClr val="bg1"/>
              </a:solidFill>
              <a:latin typeface="Times New Roman" charset="0"/>
              <a:ea typeface="Times New Roman" charset="0"/>
              <a:cs typeface="Times New Roman" charset="0"/>
            </a:endParaRPr>
          </a:p>
          <a:p>
            <a:pPr indent="228600">
              <a:spcAft>
                <a:spcPts val="0"/>
              </a:spcAft>
            </a:pPr>
            <a:r>
              <a:rPr lang="en-AU" sz="2800" b="1" baseline="30000" dirty="0">
                <a:solidFill>
                  <a:schemeClr val="bg1"/>
                </a:solidFill>
                <a:latin typeface="Times New Roman" charset="0"/>
                <a:ea typeface="Times New Roman" charset="0"/>
                <a:cs typeface="Times New Roman" charset="0"/>
              </a:rPr>
              <a:t>3 </a:t>
            </a:r>
            <a:r>
              <a:rPr lang="en-AU" sz="2800" dirty="0">
                <a:solidFill>
                  <a:schemeClr val="bg1"/>
                </a:solidFill>
                <a:latin typeface="Times New Roman" charset="0"/>
                <a:ea typeface="Times New Roman" charset="0"/>
                <a:cs typeface="Times New Roman" charset="0"/>
              </a:rPr>
              <a:t>Once more they cried out,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“Hallelujah! </a:t>
            </a:r>
            <a:endParaRPr lang="en-GB" sz="2800" dirty="0">
              <a:solidFill>
                <a:schemeClr val="bg1"/>
              </a:solidFill>
              <a:latin typeface="Times New Roman" charset="0"/>
              <a:ea typeface="Times New Roman" charset="0"/>
              <a:cs typeface="Times New Roman" charset="0"/>
            </a:endParaRPr>
          </a:p>
          <a:p>
            <a:r>
              <a:rPr lang="en-AU" sz="2800" dirty="0">
                <a:solidFill>
                  <a:schemeClr val="bg1"/>
                </a:solidFill>
                <a:latin typeface="Times New Roman" charset="0"/>
                <a:ea typeface="Times New Roman" charset="0"/>
                <a:cs typeface="Times New Roman" charset="0"/>
              </a:rPr>
              <a:t>		The smoke from her goes up forever and ever.”</a:t>
            </a:r>
            <a:r>
              <a:rPr lang="en-GB" sz="2800" dirty="0">
                <a:solidFill>
                  <a:schemeClr val="bg1"/>
                </a:solidFill>
                <a:latin typeface="Times New Roman" charset="0"/>
                <a:ea typeface="Times New Roman"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4 </a:t>
            </a:r>
            <a:r>
              <a:rPr lang="en-AU" sz="3200" dirty="0">
                <a:solidFill>
                  <a:schemeClr val="bg1"/>
                </a:solidFill>
                <a:latin typeface="Times New Roman" charset="0"/>
                <a:ea typeface="Times New Roman" charset="0"/>
                <a:cs typeface="Times New Roman" charset="0"/>
              </a:rPr>
              <a:t>And the twenty-four elders and the four living creatures fell down and worshiped God who was seated on the throne, saying, “Amen.  Hallelujah!” </a:t>
            </a:r>
            <a:endParaRPr lang="en-AU" sz="3200" dirty="0" smtClean="0">
              <a:solidFill>
                <a:schemeClr val="bg1"/>
              </a:solidFill>
              <a:latin typeface="Times New Roman" charset="0"/>
              <a:ea typeface="Times New Roman" charset="0"/>
              <a:cs typeface="Times New Roman" charset="0"/>
            </a:endParaRPr>
          </a:p>
          <a:p>
            <a:pPr>
              <a:spcAft>
                <a:spcPts val="0"/>
              </a:spcAft>
            </a:pPr>
            <a:endParaRPr lang="en-AU" sz="3200" dirty="0">
              <a:solidFill>
                <a:schemeClr val="bg1"/>
              </a:solidFill>
              <a:latin typeface="Times New Roman" charset="0"/>
              <a:ea typeface="Times New Roman" charset="0"/>
              <a:cs typeface="Times New Roman" charset="0"/>
            </a:endParaRPr>
          </a:p>
          <a:p>
            <a:pPr>
              <a:spcAft>
                <a:spcPts val="0"/>
              </a:spcAft>
            </a:pPr>
            <a:r>
              <a:rPr lang="en-AU" sz="3200" b="1" baseline="30000" dirty="0" smtClean="0">
                <a:solidFill>
                  <a:schemeClr val="bg1"/>
                </a:solidFill>
                <a:latin typeface="Times New Roman" charset="0"/>
                <a:ea typeface="Times New Roman" charset="0"/>
                <a:cs typeface="Times New Roman" charset="0"/>
              </a:rPr>
              <a:t>5</a:t>
            </a:r>
            <a:r>
              <a:rPr lang="en-AU" sz="3200" b="1" baseline="30000" dirty="0">
                <a:solidFill>
                  <a:schemeClr val="bg1"/>
                </a:solidFill>
                <a:latin typeface="Times New Roman" charset="0"/>
                <a:ea typeface="Times New Roman" charset="0"/>
                <a:cs typeface="Times New Roman" charset="0"/>
              </a:rPr>
              <a:t> </a:t>
            </a:r>
            <a:r>
              <a:rPr lang="en-AU" sz="3200" dirty="0">
                <a:solidFill>
                  <a:schemeClr val="bg1"/>
                </a:solidFill>
                <a:latin typeface="Times New Roman" charset="0"/>
                <a:ea typeface="Times New Roman" charset="0"/>
                <a:cs typeface="Times New Roman" charset="0"/>
              </a:rPr>
              <a:t>And from the throne came a voice saying, </a:t>
            </a:r>
            <a:endParaRPr lang="en-GB" sz="32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3200" dirty="0">
                <a:solidFill>
                  <a:schemeClr val="bg1"/>
                </a:solidFill>
                <a:latin typeface="Times New Roman" charset="0"/>
                <a:ea typeface="Times New Roman" charset="0"/>
                <a:cs typeface="Times New Roman" charset="0"/>
              </a:rPr>
              <a:t>		“Praise our God, </a:t>
            </a:r>
            <a:endParaRPr lang="en-GB" sz="3200" dirty="0">
              <a:solidFill>
                <a:schemeClr val="bg1"/>
              </a:solidFill>
              <a:latin typeface="Times New Roman" charset="0"/>
              <a:ea typeface="Times New Roman" charset="0"/>
              <a:cs typeface="Times New Roman" charset="0"/>
            </a:endParaRPr>
          </a:p>
          <a:p>
            <a:pPr marL="609600" indent="-203200">
              <a:spcAft>
                <a:spcPts val="0"/>
              </a:spcAft>
            </a:pPr>
            <a:r>
              <a:rPr lang="en-AU" sz="3200" dirty="0">
                <a:solidFill>
                  <a:schemeClr val="bg1"/>
                </a:solidFill>
                <a:latin typeface="Times New Roman" charset="0"/>
                <a:ea typeface="Times New Roman" charset="0"/>
                <a:cs typeface="Times New Roman" charset="0"/>
              </a:rPr>
              <a:t>all you his servants, </a:t>
            </a:r>
            <a:endParaRPr lang="en-GB" sz="32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3200" dirty="0">
                <a:solidFill>
                  <a:schemeClr val="bg1"/>
                </a:solidFill>
                <a:latin typeface="Times New Roman" charset="0"/>
                <a:ea typeface="Times New Roman" charset="0"/>
                <a:cs typeface="Times New Roman" charset="0"/>
              </a:rPr>
              <a:t>		you who fear him, </a:t>
            </a:r>
            <a:endParaRPr lang="en-GB" sz="3200" dirty="0">
              <a:solidFill>
                <a:schemeClr val="bg1"/>
              </a:solidFill>
              <a:latin typeface="Times New Roman" charset="0"/>
              <a:ea typeface="Times New Roman" charset="0"/>
              <a:cs typeface="Times New Roman" charset="0"/>
            </a:endParaRPr>
          </a:p>
          <a:p>
            <a:r>
              <a:rPr lang="en-AU" sz="3200" dirty="0">
                <a:solidFill>
                  <a:schemeClr val="bg1"/>
                </a:solidFill>
                <a:latin typeface="Times New Roman" charset="0"/>
                <a:ea typeface="Times New Roman" charset="0"/>
                <a:cs typeface="Times New Roman" charset="0"/>
              </a:rPr>
              <a:t>small and great.”</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6 </a:t>
            </a:r>
            <a:r>
              <a:rPr lang="en-AU" sz="2800" dirty="0">
                <a:solidFill>
                  <a:schemeClr val="bg1"/>
                </a:solidFill>
                <a:latin typeface="Times New Roman" charset="0"/>
                <a:ea typeface="Times New Roman" charset="0"/>
                <a:cs typeface="Times New Roman" charset="0"/>
              </a:rPr>
              <a:t>Then I heard what seemed to be the voice of a great multitude, like the roar of many waters and like the sound of mighty peals of thunder, crying out,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“Hallelujah!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For the Lord our God </a:t>
            </a:r>
            <a:endParaRPr lang="en-GB" sz="2800" dirty="0">
              <a:solidFill>
                <a:schemeClr val="bg1"/>
              </a:solidFill>
              <a:latin typeface="Times New Roman" charset="0"/>
              <a:ea typeface="Times New Roman" charset="0"/>
              <a:cs typeface="Times New Roman" charset="0"/>
            </a:endParaRPr>
          </a:p>
          <a:p>
            <a:pPr marL="609600" indent="-203200">
              <a:spcAft>
                <a:spcPts val="0"/>
              </a:spcAft>
            </a:pPr>
            <a:r>
              <a:rPr lang="en-AU" sz="2800" dirty="0">
                <a:solidFill>
                  <a:schemeClr val="bg1"/>
                </a:solidFill>
                <a:latin typeface="Times New Roman" charset="0"/>
                <a:ea typeface="Times New Roman" charset="0"/>
                <a:cs typeface="Times New Roman" charset="0"/>
              </a:rPr>
              <a:t>the Almighty reigns.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7 </a:t>
            </a:r>
            <a:r>
              <a:rPr lang="en-AU" sz="2800" dirty="0">
                <a:solidFill>
                  <a:schemeClr val="bg1"/>
                </a:solidFill>
                <a:latin typeface="Times New Roman" charset="0"/>
                <a:ea typeface="Times New Roman" charset="0"/>
                <a:cs typeface="Times New Roman" charset="0"/>
              </a:rPr>
              <a:t>	Let us rejoice and exult </a:t>
            </a:r>
            <a:endParaRPr lang="en-GB" sz="2800" dirty="0">
              <a:solidFill>
                <a:schemeClr val="bg1"/>
              </a:solidFill>
              <a:latin typeface="Times New Roman" charset="0"/>
              <a:ea typeface="Times New Roman" charset="0"/>
              <a:cs typeface="Times New Roman" charset="0"/>
            </a:endParaRPr>
          </a:p>
          <a:p>
            <a:pPr marL="609600" indent="-203200">
              <a:spcAft>
                <a:spcPts val="0"/>
              </a:spcAft>
            </a:pPr>
            <a:r>
              <a:rPr lang="en-AU" sz="2800" dirty="0">
                <a:solidFill>
                  <a:schemeClr val="bg1"/>
                </a:solidFill>
                <a:latin typeface="Times New Roman" charset="0"/>
                <a:ea typeface="Times New Roman" charset="0"/>
                <a:cs typeface="Times New Roman" charset="0"/>
              </a:rPr>
              <a:t>and give him the glory,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for the marriage of the Lamb has come, </a:t>
            </a:r>
            <a:endParaRPr lang="en-GB" sz="2800" dirty="0">
              <a:solidFill>
                <a:schemeClr val="bg1"/>
              </a:solidFill>
              <a:latin typeface="Times New Roman" charset="0"/>
              <a:ea typeface="Times New Roman" charset="0"/>
              <a:cs typeface="Times New Roman" charset="0"/>
            </a:endParaRPr>
          </a:p>
          <a:p>
            <a:pPr marL="609600" indent="-203200">
              <a:spcAft>
                <a:spcPts val="0"/>
              </a:spcAft>
            </a:pPr>
            <a:r>
              <a:rPr lang="en-AU" sz="2800" dirty="0">
                <a:solidFill>
                  <a:schemeClr val="bg1"/>
                </a:solidFill>
                <a:latin typeface="Times New Roman" charset="0"/>
                <a:ea typeface="Times New Roman" charset="0"/>
                <a:cs typeface="Times New Roman" charset="0"/>
              </a:rPr>
              <a:t>and his Bride has made herself ready; </a:t>
            </a:r>
            <a:endParaRPr lang="en-GB" sz="2800" dirty="0">
              <a:solidFill>
                <a:schemeClr val="bg1"/>
              </a:solidFill>
              <a:latin typeface="Times New Roman" charset="0"/>
              <a:ea typeface="Times New Roman" charset="0"/>
              <a:cs typeface="Times New Roman" charset="0"/>
            </a:endParaRPr>
          </a:p>
          <a:p>
            <a:pPr marL="609600" indent="-609600">
              <a:spcAft>
                <a:spcPts val="0"/>
              </a:spcAft>
              <a:tabLst>
                <a:tab pos="127000" algn="r"/>
                <a:tab pos="254000" algn="l"/>
              </a:tabLs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8 </a:t>
            </a:r>
            <a:r>
              <a:rPr lang="en-AU" sz="2800" dirty="0">
                <a:solidFill>
                  <a:schemeClr val="bg1"/>
                </a:solidFill>
                <a:latin typeface="Times New Roman" charset="0"/>
                <a:ea typeface="Times New Roman" charset="0"/>
                <a:cs typeface="Times New Roman" charset="0"/>
              </a:rPr>
              <a:t>	it was granted her to clothe herself </a:t>
            </a:r>
            <a:endParaRPr lang="en-GB" sz="2800" dirty="0">
              <a:solidFill>
                <a:schemeClr val="bg1"/>
              </a:solidFill>
              <a:latin typeface="Times New Roman" charset="0"/>
              <a:ea typeface="Times New Roman" charset="0"/>
              <a:cs typeface="Times New Roman" charset="0"/>
            </a:endParaRPr>
          </a:p>
          <a:p>
            <a:pPr marL="609600" indent="-203200">
              <a:spcAft>
                <a:spcPts val="0"/>
              </a:spcAft>
            </a:pPr>
            <a:r>
              <a:rPr lang="en-AU" sz="2800" dirty="0">
                <a:solidFill>
                  <a:schemeClr val="bg1"/>
                </a:solidFill>
                <a:latin typeface="Times New Roman" charset="0"/>
                <a:ea typeface="Times New Roman" charset="0"/>
                <a:cs typeface="Times New Roman" charset="0"/>
              </a:rPr>
              <a:t>with fine linen, bright and pure”— </a:t>
            </a:r>
            <a:endParaRPr lang="en-GB" sz="2800" dirty="0">
              <a:solidFill>
                <a:schemeClr val="bg1"/>
              </a:solidFill>
              <a:latin typeface="Times New Roman" charset="0"/>
              <a:ea typeface="Times New Roman" charset="0"/>
              <a:cs typeface="Times New Roman" charset="0"/>
            </a:endParaRPr>
          </a:p>
          <a:p>
            <a:r>
              <a:rPr lang="en-AU" sz="2800" dirty="0">
                <a:solidFill>
                  <a:schemeClr val="bg1"/>
                </a:solidFill>
                <a:latin typeface="Times New Roman" charset="0"/>
                <a:ea typeface="Times New Roman" charset="0"/>
                <a:cs typeface="Times New Roman" charset="0"/>
              </a:rPr>
              <a:t>for the fine linen is the righteous deeds of the saints.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400" b="1" baseline="30000">
                <a:solidFill>
                  <a:schemeClr val="bg1"/>
                </a:solidFill>
                <a:latin typeface="Times New Roman" charset="0"/>
                <a:ea typeface="Times New Roman" charset="0"/>
                <a:cs typeface="Times New Roman" charset="0"/>
              </a:rPr>
              <a:t>9 </a:t>
            </a:r>
            <a:r>
              <a:rPr lang="en-AU" sz="2400">
                <a:solidFill>
                  <a:schemeClr val="bg1"/>
                </a:solidFill>
                <a:latin typeface="Times New Roman" charset="0"/>
                <a:ea typeface="Times New Roman" charset="0"/>
                <a:cs typeface="Times New Roman" charset="0"/>
              </a:rPr>
              <a:t>And the angel said to me, “Write this: Blessed are those who are invited to the marriage supper of the Lamb.” And he said to me, “These are the true words of God.” </a:t>
            </a:r>
            <a:r>
              <a:rPr lang="en-AU" sz="2400" b="1" baseline="30000">
                <a:solidFill>
                  <a:schemeClr val="bg1"/>
                </a:solidFill>
                <a:latin typeface="Times New Roman" charset="0"/>
                <a:ea typeface="Times New Roman" charset="0"/>
                <a:cs typeface="Times New Roman" charset="0"/>
              </a:rPr>
              <a:t>10 </a:t>
            </a:r>
            <a:r>
              <a:rPr lang="en-AU" sz="2400">
                <a:solidFill>
                  <a:schemeClr val="bg1"/>
                </a:solidFill>
                <a:latin typeface="Times New Roman" charset="0"/>
                <a:ea typeface="Times New Roman" charset="0"/>
                <a:cs typeface="Times New Roman" charset="0"/>
              </a:rPr>
              <a:t>Then I fell down at his feet to worship him, but he said to me, “You must not do that!  </a:t>
            </a:r>
            <a:r>
              <a:rPr lang="en-AU" sz="2400" dirty="0">
                <a:solidFill>
                  <a:schemeClr val="bg1"/>
                </a:solidFill>
                <a:latin typeface="Times New Roman" charset="0"/>
                <a:ea typeface="Times New Roman" charset="0"/>
                <a:cs typeface="Times New Roman" charset="0"/>
              </a:rPr>
              <a:t>I am a fellow servant with you and your brothers who hold to the testimony of Jesus.  Worship God.”  For the testimony of Jesus is the spirit of prophecy. </a:t>
            </a:r>
            <a:endParaRPr lang="en-GB" sz="2400" dirty="0">
              <a:solidFill>
                <a:schemeClr val="bg1"/>
              </a:solidFill>
              <a:latin typeface="Times New Roman" charset="0"/>
              <a:ea typeface="Times New Roman" charset="0"/>
              <a:cs typeface="Times New Roman" charset="0"/>
            </a:endParaRPr>
          </a:p>
          <a:p>
            <a:pPr indent="152400">
              <a:spcAft>
                <a:spcPts val="0"/>
              </a:spcAft>
            </a:pPr>
            <a:r>
              <a:rPr lang="en-AU" sz="2400" b="1" dirty="0">
                <a:solidFill>
                  <a:schemeClr val="bg1"/>
                </a:solidFill>
                <a:latin typeface="Times New Roman" charset="0"/>
                <a:ea typeface="Times New Roman" charset="0"/>
                <a:cs typeface="Times New Roman" charset="0"/>
              </a:rPr>
              <a:t> </a:t>
            </a:r>
            <a:endParaRPr lang="en-GB" sz="2400" dirty="0">
              <a:solidFill>
                <a:schemeClr val="bg1"/>
              </a:solidFill>
              <a:latin typeface="Times New Roman" charset="0"/>
              <a:ea typeface="Times New Roman" charset="0"/>
              <a:cs typeface="Times New Roman" charset="0"/>
            </a:endParaRPr>
          </a:p>
          <a:p>
            <a:r>
              <a:rPr lang="en-AU" sz="2400" b="1" baseline="30000" dirty="0">
                <a:solidFill>
                  <a:schemeClr val="bg1"/>
                </a:solidFill>
                <a:latin typeface="Times New Roman" charset="0"/>
                <a:ea typeface="Times New Roman" charset="0"/>
                <a:cs typeface="Times New Roman" charset="0"/>
              </a:rPr>
              <a:t>11 </a:t>
            </a:r>
            <a:r>
              <a:rPr lang="en-AU" sz="2400" dirty="0">
                <a:solidFill>
                  <a:schemeClr val="bg1"/>
                </a:solidFill>
                <a:latin typeface="Times New Roman" charset="0"/>
                <a:ea typeface="Times New Roman" charset="0"/>
                <a:cs typeface="Times New Roman" charset="0"/>
              </a:rPr>
              <a:t>Then I saw heaven opened, and behold, a white horse!  The one sitting on it is called Faithful and True, and in righteousness he judges and makes war.  </a:t>
            </a:r>
            <a:r>
              <a:rPr lang="en-AU" sz="2400" b="1" baseline="30000" dirty="0">
                <a:solidFill>
                  <a:schemeClr val="bg1"/>
                </a:solidFill>
                <a:latin typeface="Times New Roman" charset="0"/>
                <a:ea typeface="Times New Roman" charset="0"/>
                <a:cs typeface="Times New Roman" charset="0"/>
              </a:rPr>
              <a:t>12 </a:t>
            </a:r>
            <a:r>
              <a:rPr lang="en-AU" sz="2400" dirty="0">
                <a:solidFill>
                  <a:schemeClr val="bg1"/>
                </a:solidFill>
                <a:latin typeface="Times New Roman" charset="0"/>
                <a:ea typeface="Times New Roman" charset="0"/>
                <a:cs typeface="Times New Roman" charset="0"/>
              </a:rPr>
              <a:t>His eyes are like a flame of fire, and on his head are many diadems, and he has a name written that no one knows but himself.  </a:t>
            </a:r>
            <a:r>
              <a:rPr lang="en-AU" sz="2400" b="1" baseline="30000" dirty="0">
                <a:solidFill>
                  <a:schemeClr val="bg1"/>
                </a:solidFill>
                <a:latin typeface="Times New Roman" charset="0"/>
                <a:ea typeface="Times New Roman" charset="0"/>
                <a:cs typeface="Times New Roman" charset="0"/>
              </a:rPr>
              <a:t>13 </a:t>
            </a:r>
            <a:r>
              <a:rPr lang="en-AU" sz="2400" dirty="0">
                <a:solidFill>
                  <a:schemeClr val="bg1"/>
                </a:solidFill>
                <a:latin typeface="Times New Roman" charset="0"/>
                <a:ea typeface="Times New Roman" charset="0"/>
                <a:cs typeface="Times New Roman" charset="0"/>
              </a:rPr>
              <a:t>He is clothed in a robe dipped in blood, and the name by which he is called is The Word of God.  </a:t>
            </a:r>
            <a:r>
              <a:rPr lang="en-AU" sz="2400" b="1" baseline="30000" dirty="0">
                <a:solidFill>
                  <a:schemeClr val="bg1"/>
                </a:solidFill>
                <a:latin typeface="Times New Roman" charset="0"/>
                <a:ea typeface="Times New Roman" charset="0"/>
                <a:cs typeface="Times New Roman" charset="0"/>
              </a:rPr>
              <a:t>14 </a:t>
            </a:r>
            <a:r>
              <a:rPr lang="en-AU" sz="2400" dirty="0">
                <a:solidFill>
                  <a:schemeClr val="bg1"/>
                </a:solidFill>
                <a:latin typeface="Times New Roman" charset="0"/>
                <a:ea typeface="Times New Roman" charset="0"/>
                <a:cs typeface="Times New Roman" charset="0"/>
              </a:rPr>
              <a:t>And the armies of heaven, arrayed in fine linen, white and pure, were following him on white horses.</a:t>
            </a:r>
            <a:r>
              <a:rPr lang="en-GB" sz="2400" dirty="0">
                <a:solidFill>
                  <a:schemeClr val="bg1"/>
                </a:solidFill>
                <a:latin typeface="Times New Roman" charset="0"/>
                <a:ea typeface="Times New Roman" charset="0"/>
                <a:cs typeface="Times New Roman" charset="0"/>
              </a:rPr>
              <a:t>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Times New Roman" charset="0"/>
                <a:cs typeface="Times New Roman" charset="0"/>
              </a:rPr>
              <a:t>15 </a:t>
            </a:r>
            <a:r>
              <a:rPr lang="en-AU" sz="2800" dirty="0">
                <a:solidFill>
                  <a:schemeClr val="bg1"/>
                </a:solidFill>
                <a:latin typeface="Times New Roman" charset="0"/>
                <a:ea typeface="Times New Roman" charset="0"/>
                <a:cs typeface="Times New Roman" charset="0"/>
              </a:rPr>
              <a:t>From his mouth comes a sharp sword with which to strike down the nations, and he will rule them with a rod of iron.  </a:t>
            </a:r>
            <a:r>
              <a:rPr lang="en-AU" sz="2800" b="1" dirty="0">
                <a:solidFill>
                  <a:schemeClr val="bg1"/>
                </a:solidFill>
                <a:latin typeface="Times New Roman" charset="0"/>
                <a:ea typeface="Times New Roman" charset="0"/>
                <a:cs typeface="Times New Roman" charset="0"/>
              </a:rPr>
              <a:t>He</a:t>
            </a:r>
            <a:r>
              <a:rPr lang="en-AU" sz="2800" dirty="0">
                <a:solidFill>
                  <a:schemeClr val="bg1"/>
                </a:solidFill>
                <a:latin typeface="Times New Roman" charset="0"/>
                <a:ea typeface="Times New Roman" charset="0"/>
                <a:cs typeface="Times New Roman" charset="0"/>
              </a:rPr>
              <a:t> will tread the winepress of the fury of the wrath of God the Almighty.  </a:t>
            </a:r>
            <a:r>
              <a:rPr lang="en-AU" sz="2800" b="1" baseline="30000" dirty="0">
                <a:solidFill>
                  <a:schemeClr val="bg1"/>
                </a:solidFill>
                <a:latin typeface="Times New Roman" charset="0"/>
                <a:ea typeface="Times New Roman" charset="0"/>
                <a:cs typeface="Times New Roman" charset="0"/>
              </a:rPr>
              <a:t>16 </a:t>
            </a:r>
            <a:r>
              <a:rPr lang="en-AU" sz="2800" dirty="0">
                <a:solidFill>
                  <a:schemeClr val="bg1"/>
                </a:solidFill>
                <a:latin typeface="Times New Roman" charset="0"/>
                <a:ea typeface="Times New Roman" charset="0"/>
                <a:cs typeface="Times New Roman" charset="0"/>
              </a:rPr>
              <a:t>On his robe and on his thigh he has a name written, King of kings and Lord of lords. </a:t>
            </a:r>
            <a:endParaRPr lang="en-GB" sz="2800" dirty="0">
              <a:solidFill>
                <a:schemeClr val="bg1"/>
              </a:solidFill>
              <a:latin typeface="Times New Roman" charset="0"/>
              <a:ea typeface="Times New Roman" charset="0"/>
              <a:cs typeface="Times New Roman" charset="0"/>
            </a:endParaRPr>
          </a:p>
          <a:p>
            <a:pPr indent="152400">
              <a:spcAft>
                <a:spcPts val="0"/>
              </a:spcAft>
            </a:pPr>
            <a:r>
              <a:rPr lang="en-AU" sz="2800" dirty="0">
                <a:solidFill>
                  <a:schemeClr val="bg1"/>
                </a:solidFill>
                <a:latin typeface="Times New Roman" charset="0"/>
                <a:ea typeface="Times New Roman" charset="0"/>
                <a:cs typeface="Times New Roman" charset="0"/>
              </a:rPr>
              <a:t> </a:t>
            </a:r>
            <a:endParaRPr lang="en-GB" sz="2800" dirty="0">
              <a:solidFill>
                <a:schemeClr val="bg1"/>
              </a:solidFill>
              <a:latin typeface="Times New Roman" charset="0"/>
              <a:ea typeface="Times New Roman" charset="0"/>
              <a:cs typeface="Times New Roman" charset="0"/>
            </a:endParaRPr>
          </a:p>
          <a:p>
            <a:r>
              <a:rPr lang="en-AU" sz="2800" b="1" baseline="30000" dirty="0">
                <a:solidFill>
                  <a:schemeClr val="bg1"/>
                </a:solidFill>
                <a:latin typeface="Times New Roman" charset="0"/>
                <a:ea typeface="Times New Roman" charset="0"/>
                <a:cs typeface="Times New Roman" charset="0"/>
              </a:rPr>
              <a:t>17 </a:t>
            </a:r>
            <a:r>
              <a:rPr lang="en-AU" sz="2800" dirty="0">
                <a:solidFill>
                  <a:schemeClr val="bg1"/>
                </a:solidFill>
                <a:latin typeface="Times New Roman" charset="0"/>
                <a:ea typeface="Times New Roman" charset="0"/>
                <a:cs typeface="Times New Roman" charset="0"/>
              </a:rPr>
              <a:t>Then I saw an angel standing in the sun, and with a loud voice he called to all the birds that fly directly overhead, “Come, gather for the great supper of God, </a:t>
            </a:r>
            <a:r>
              <a:rPr lang="en-AU" sz="2800" b="1" baseline="30000" dirty="0">
                <a:solidFill>
                  <a:schemeClr val="bg1"/>
                </a:solidFill>
                <a:latin typeface="Times New Roman" charset="0"/>
                <a:ea typeface="Times New Roman" charset="0"/>
                <a:cs typeface="Times New Roman" charset="0"/>
              </a:rPr>
              <a:t>18 </a:t>
            </a:r>
            <a:r>
              <a:rPr lang="en-AU" sz="2800" dirty="0">
                <a:solidFill>
                  <a:schemeClr val="bg1"/>
                </a:solidFill>
                <a:latin typeface="Times New Roman" charset="0"/>
                <a:ea typeface="Times New Roman" charset="0"/>
                <a:cs typeface="Times New Roman" charset="0"/>
              </a:rPr>
              <a:t>to eat the flesh of kings, the flesh of captains, the flesh of mighty men, the flesh of horses and their riders, and the flesh of all men, both free and slave, both small and great.”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15528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tabLst>
                <a:tab pos="127000" algn="r"/>
                <a:tab pos="254000" algn="l"/>
              </a:tabLst>
            </a:pPr>
            <a:r>
              <a:rPr lang="en-AU" sz="2800" b="1" baseline="30000" dirty="0">
                <a:solidFill>
                  <a:schemeClr val="bg1"/>
                </a:solidFill>
                <a:latin typeface="Times New Roman" charset="0"/>
                <a:ea typeface="Times New Roman" charset="0"/>
                <a:cs typeface="Times New Roman" charset="0"/>
              </a:rPr>
              <a:t>19 </a:t>
            </a:r>
            <a:r>
              <a:rPr lang="en-AU" sz="2800" dirty="0">
                <a:solidFill>
                  <a:schemeClr val="bg1"/>
                </a:solidFill>
                <a:latin typeface="Times New Roman" charset="0"/>
                <a:ea typeface="Times New Roman" charset="0"/>
                <a:cs typeface="Times New Roman" charset="0"/>
              </a:rPr>
              <a:t>And I saw the beast and the kings of the earth with their armies gathered to make war against him who was sitting on the horse and against his army.  </a:t>
            </a:r>
            <a:r>
              <a:rPr lang="en-AU" sz="2800" b="1" baseline="30000" dirty="0">
                <a:solidFill>
                  <a:schemeClr val="bg1"/>
                </a:solidFill>
                <a:latin typeface="Times New Roman" charset="0"/>
                <a:ea typeface="Times New Roman" charset="0"/>
                <a:cs typeface="Times New Roman" charset="0"/>
              </a:rPr>
              <a:t>20 </a:t>
            </a:r>
            <a:r>
              <a:rPr lang="en-AU" sz="2800" dirty="0">
                <a:solidFill>
                  <a:schemeClr val="bg1"/>
                </a:solidFill>
                <a:latin typeface="Times New Roman" charset="0"/>
                <a:ea typeface="Times New Roman" charset="0"/>
                <a:cs typeface="Times New Roman" charset="0"/>
              </a:rPr>
              <a:t>And the beast was captured, and with it the false prophet who in its presence had done the signs by which he deceived those who had received the mark of the beast and those who worshiped its image.  These two were thrown alive into the lake of fire that burns with sulphur.  </a:t>
            </a:r>
            <a:r>
              <a:rPr lang="en-AU" sz="2800" b="1" baseline="30000" dirty="0">
                <a:solidFill>
                  <a:schemeClr val="bg1"/>
                </a:solidFill>
                <a:latin typeface="Times New Roman" charset="0"/>
                <a:ea typeface="Times New Roman" charset="0"/>
                <a:cs typeface="Times New Roman" charset="0"/>
              </a:rPr>
              <a:t>21 </a:t>
            </a:r>
            <a:r>
              <a:rPr lang="en-AU" sz="2800" dirty="0">
                <a:solidFill>
                  <a:schemeClr val="bg1"/>
                </a:solidFill>
                <a:latin typeface="Times New Roman" charset="0"/>
                <a:ea typeface="Times New Roman" charset="0"/>
                <a:cs typeface="Times New Roman" charset="0"/>
              </a:rPr>
              <a:t>And the rest were slain by the sword that came from the mouth of him who was sitting on the horse, and all the birds were gorged with their flesh.</a:t>
            </a:r>
            <a:r>
              <a:rPr lang="en-GB" sz="2800" dirty="0">
                <a:solidFill>
                  <a:schemeClr val="bg1"/>
                </a:solidFill>
                <a:latin typeface="Times New Roman" charset="0"/>
                <a:ea typeface="Times New Roman"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80972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AU" sz="2300" dirty="0" smtClean="0">
                <a:solidFill>
                  <a:srgbClr val="FFFF00"/>
                </a:solidFill>
                <a:latin typeface="Times New Roman" charset="0"/>
                <a:ea typeface="Times New Roman" charset="0"/>
                <a:cs typeface="Times New Roman" charset="0"/>
              </a:rPr>
              <a:t>Rev 19 &amp; 20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2 different views of the final battle</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395536" y="350100"/>
            <a:ext cx="7920880" cy="800219"/>
          </a:xfrm>
          <a:prstGeom prst="rect">
            <a:avLst/>
          </a:prstGeom>
          <a:noFill/>
          <a:ln w="15875">
            <a:solidFill>
              <a:schemeClr val="bg1"/>
            </a:solidFill>
          </a:ln>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Jesus Christ returns;  The wicked and faithless are judged</a:t>
            </a:r>
            <a:r>
              <a:rPr lang="en-AU" sz="2300" smtClean="0">
                <a:solidFill>
                  <a:schemeClr val="bg1"/>
                </a:solidFill>
                <a:latin typeface="Times New Roman" charset="0"/>
                <a:ea typeface="Times New Roman" charset="0"/>
                <a:cs typeface="Times New Roman" charset="0"/>
              </a:rPr>
              <a:t>; </a:t>
            </a:r>
            <a:br>
              <a:rPr lang="en-AU" sz="2300" smtClean="0">
                <a:solidFill>
                  <a:schemeClr val="bg1"/>
                </a:solidFill>
                <a:latin typeface="Times New Roman" charset="0"/>
                <a:ea typeface="Times New Roman" charset="0"/>
                <a:cs typeface="Times New Roman" charset="0"/>
              </a:rPr>
            </a:br>
            <a:r>
              <a:rPr lang="en-AU" sz="2300" smtClean="0">
                <a:solidFill>
                  <a:schemeClr val="bg1"/>
                </a:solidFill>
                <a:latin typeface="Times New Roman" charset="0"/>
                <a:ea typeface="Times New Roman" charset="0"/>
                <a:cs typeface="Times New Roman" charset="0"/>
              </a:rPr>
              <a:t>Jesus </a:t>
            </a:r>
            <a:r>
              <a:rPr lang="en-AU" sz="2300" dirty="0" smtClean="0">
                <a:solidFill>
                  <a:schemeClr val="bg1"/>
                </a:solidFill>
                <a:latin typeface="Times New Roman" charset="0"/>
                <a:ea typeface="Times New Roman" charset="0"/>
                <a:cs typeface="Times New Roman" charset="0"/>
              </a:rPr>
              <a:t>is united with </a:t>
            </a:r>
            <a:r>
              <a:rPr lang="en-AU" sz="2300" smtClean="0">
                <a:solidFill>
                  <a:schemeClr val="bg1"/>
                </a:solidFill>
                <a:latin typeface="Times New Roman" charset="0"/>
                <a:ea typeface="Times New Roman" charset="0"/>
                <a:cs typeface="Times New Roman" charset="0"/>
              </a:rPr>
              <a:t>His disciples in eternal glory</a:t>
            </a:r>
            <a:endParaRPr lang="en-AU" sz="2300" dirty="0" smtClean="0">
              <a:solidFill>
                <a:schemeClr val="bg1"/>
              </a:solidFill>
              <a:latin typeface="Times New Roman" charset="0"/>
              <a:ea typeface="Times New Roman" charset="0"/>
              <a:cs typeface="Times New Roman" charset="0"/>
            </a:endParaRPr>
          </a:p>
        </p:txBody>
      </p:sp>
      <p:sp>
        <p:nvSpPr>
          <p:cNvPr id="19" name="TextBox 18"/>
          <p:cNvSpPr txBox="1"/>
          <p:nvPr/>
        </p:nvSpPr>
        <p:spPr>
          <a:xfrm>
            <a:off x="0" y="1193140"/>
            <a:ext cx="9144000"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1.  Hallelujah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a:t>
            </a:r>
            <a:r>
              <a:rPr lang="en-AU" sz="2200" dirty="0" smtClean="0">
                <a:solidFill>
                  <a:srgbClr val="FFFF00"/>
                </a:solidFill>
                <a:latin typeface="Times New Roman" charset="0"/>
                <a:ea typeface="Times New Roman" charset="0"/>
                <a:cs typeface="Times New Roman" charset="0"/>
              </a:rPr>
              <a:t>God is praised because Babylon (Godless civilisation) is fallen</a:t>
            </a:r>
            <a:endParaRPr lang="en-AU" sz="2200"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0" y="2275765"/>
            <a:ext cx="9144000" cy="1015663"/>
          </a:xfrm>
          <a:prstGeom prst="rect">
            <a:avLst/>
          </a:prstGeom>
          <a:noFill/>
        </p:spPr>
        <p:txBody>
          <a:bodyPr wrap="square" rtlCol="0">
            <a:spAutoFit/>
          </a:bodyPr>
          <a:lstStyle/>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The Bride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clothed in </a:t>
            </a:r>
            <a:r>
              <a:rPr lang="en-AU" sz="2000" dirty="0" smtClean="0">
                <a:solidFill>
                  <a:schemeClr val="bg1"/>
                </a:solidFill>
                <a:latin typeface="Comic Sans MS" charset="0"/>
                <a:ea typeface="Comic Sans MS" charset="0"/>
                <a:cs typeface="Comic Sans MS" charset="0"/>
              </a:rPr>
              <a:t>fine linen, bright and pure</a:t>
            </a:r>
            <a:br>
              <a:rPr lang="en-AU" sz="2000" dirty="0" smtClean="0">
                <a:solidFill>
                  <a:schemeClr val="bg1"/>
                </a:solidFill>
                <a:latin typeface="Comic Sans MS" charset="0"/>
                <a:ea typeface="Comic Sans MS" charset="0"/>
                <a:cs typeface="Comic Sans MS" charset="0"/>
              </a:rPr>
            </a:br>
            <a:r>
              <a:rPr lang="en-AU" sz="2000" dirty="0" smtClean="0">
                <a:solidFill>
                  <a:schemeClr val="bg1"/>
                </a:solidFill>
                <a:latin typeface="Times New Roman" charset="0"/>
                <a:ea typeface="Times New Roman" charset="0"/>
                <a:cs typeface="Times New Roman" charset="0"/>
              </a:rPr>
              <a:t> ( Purity;  Faithfulness;  Holiness;  Righteousness )</a:t>
            </a:r>
          </a:p>
          <a:p>
            <a:pPr marL="273050" indent="-273050">
              <a:buFont typeface="Arial" charset="0"/>
              <a:buChar char="•"/>
            </a:pPr>
            <a:endParaRPr lang="en-AU"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0" y="1612785"/>
            <a:ext cx="9144000" cy="784830"/>
          </a:xfrm>
          <a:prstGeom prst="rect">
            <a:avLst/>
          </a:prstGeom>
          <a:noFill/>
        </p:spPr>
        <p:txBody>
          <a:bodyPr wrap="square" rtlCol="0">
            <a:spAutoFit/>
          </a:bodyPr>
          <a:lstStyle/>
          <a:p>
            <a:pPr marL="360363" indent="-360363"/>
            <a:r>
              <a:rPr lang="en-AU" sz="2300" dirty="0" smtClean="0">
                <a:solidFill>
                  <a:srgbClr val="FFFF00"/>
                </a:solidFill>
                <a:latin typeface="Times New Roman" charset="0"/>
                <a:ea typeface="Times New Roman" charset="0"/>
                <a:cs typeface="Times New Roman" charset="0"/>
              </a:rPr>
              <a:t>2.  Hallelujah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a:t>
            </a:r>
            <a:r>
              <a:rPr lang="en-AU" sz="2200" dirty="0" smtClean="0">
                <a:solidFill>
                  <a:srgbClr val="FFFF00"/>
                </a:solidFill>
                <a:latin typeface="Times New Roman" charset="0"/>
                <a:ea typeface="Times New Roman" charset="0"/>
                <a:cs typeface="Times New Roman" charset="0"/>
              </a:rPr>
              <a:t>the marriage of the Lamb has come, and the bride has made herself ready</a:t>
            </a:r>
            <a:endParaRPr lang="en-AU" sz="22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1129760" y="2937485"/>
            <a:ext cx="7920880" cy="707886"/>
          </a:xfrm>
          <a:prstGeom prst="rect">
            <a:avLst/>
          </a:prstGeom>
          <a:noFill/>
          <a:ln w="15875">
            <a:solidFill>
              <a:schemeClr val="bg1"/>
            </a:solidFill>
          </a:ln>
        </p:spPr>
        <p:txBody>
          <a:bodyPr wrap="square" rtlCol="0">
            <a:spAutoFit/>
          </a:bodyPr>
          <a:lstStyle/>
          <a:p>
            <a:pPr algn="ctr"/>
            <a:r>
              <a:rPr lang="en-AU" sz="2000" dirty="0">
                <a:solidFill>
                  <a:srgbClr val="FFFF00"/>
                </a:solidFill>
                <a:latin typeface="Comic Sans MS" charset="0"/>
                <a:ea typeface="Arial" charset="0"/>
                <a:cs typeface="Times New Roman" charset="0"/>
              </a:rPr>
              <a:t>“Write this: Blessed are those who are invited to the marriage supper of the Lamb.”</a:t>
            </a:r>
            <a:r>
              <a:rPr lang="en-GB" sz="2000" dirty="0">
                <a:solidFill>
                  <a:srgbClr val="FFFF00"/>
                </a:solidFill>
              </a:rPr>
              <a:t> </a:t>
            </a:r>
            <a:endParaRPr lang="en-AU" sz="20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P spid="15" grpId="0"/>
      <p:bldP spid="16"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49028</TotalTime>
  <Words>522</Words>
  <Application>Microsoft Macintosh PowerPoint</Application>
  <PresentationFormat>On-screen Show (16:10)</PresentationFormat>
  <Paragraphs>93</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Comic Sans MS</vt:lpstr>
      <vt:lpstr>Times New Roman</vt:lpstr>
      <vt:lpstr>Arial</vt:lpstr>
      <vt:lpstr>Default Design</vt:lpstr>
      <vt:lpstr>PowerPoint Presentation</vt:lpstr>
      <vt:lpstr>Hallelujah!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571</cp:revision>
  <cp:lastPrinted>2017-08-25T02:14:17Z</cp:lastPrinted>
  <dcterms:created xsi:type="dcterms:W3CDTF">2016-11-04T06:28:01Z</dcterms:created>
  <dcterms:modified xsi:type="dcterms:W3CDTF">2017-08-25T02:27:55Z</dcterms:modified>
</cp:coreProperties>
</file>